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0"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8119B8-BA13-4161-B7BA-C6BB82413B12}"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2335282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8119B8-BA13-4161-B7BA-C6BB82413B12}"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686883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8119B8-BA13-4161-B7BA-C6BB82413B12}"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3705277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06400" y="228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885950"/>
            <a:ext cx="4013200" cy="417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22800" y="1885950"/>
            <a:ext cx="4013200" cy="4171950"/>
          </a:xfrm>
        </p:spPr>
        <p:txBody>
          <a:bodyPr/>
          <a:lstStyle/>
          <a:p>
            <a:endParaRPr lang="en-US"/>
          </a:p>
        </p:txBody>
      </p:sp>
      <p:sp>
        <p:nvSpPr>
          <p:cNvPr id="5" name="Date Placeholder 4"/>
          <p:cNvSpPr>
            <a:spLocks noGrp="1"/>
          </p:cNvSpPr>
          <p:nvPr>
            <p:ph type="dt" sz="half" idx="10"/>
          </p:nvPr>
        </p:nvSpPr>
        <p:spPr>
          <a:xfrm>
            <a:off x="431800" y="622935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2935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731000" y="6229350"/>
            <a:ext cx="1905000" cy="457200"/>
          </a:xfrm>
        </p:spPr>
        <p:txBody>
          <a:bodyPr/>
          <a:lstStyle>
            <a:lvl1pPr>
              <a:defRPr/>
            </a:lvl1pPr>
          </a:lstStyle>
          <a:p>
            <a:fld id="{559FAAE0-3324-4805-A426-ED72CEF78EB3}" type="slidenum">
              <a:rPr lang="en-US"/>
              <a:pPr/>
              <a:t>‹#›</a:t>
            </a:fld>
            <a:endParaRPr lang="en-US"/>
          </a:p>
        </p:txBody>
      </p:sp>
    </p:spTree>
    <p:extLst>
      <p:ext uri="{BB962C8B-B14F-4D97-AF65-F5344CB8AC3E}">
        <p14:creationId xmlns:p14="http://schemas.microsoft.com/office/powerpoint/2010/main" val="1815721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8119B8-BA13-4161-B7BA-C6BB82413B12}"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739571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8119B8-BA13-4161-B7BA-C6BB82413B12}"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220614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8119B8-BA13-4161-B7BA-C6BB82413B12}"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701885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8119B8-BA13-4161-B7BA-C6BB82413B12}" type="datetimeFigureOut">
              <a:rPr lang="en-US" smtClean="0"/>
              <a:t>8/27/2012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2522544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8119B8-BA13-4161-B7BA-C6BB82413B12}" type="datetimeFigureOut">
              <a:rPr lang="en-US" smtClean="0"/>
              <a:t>8/27/2012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34479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8119B8-BA13-4161-B7BA-C6BB82413B12}" type="datetimeFigureOut">
              <a:rPr lang="en-US" smtClean="0"/>
              <a:t>8/27/2012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1332449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8119B8-BA13-4161-B7BA-C6BB82413B12}"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2384437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8119B8-BA13-4161-B7BA-C6BB82413B12}"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E309C-0547-4C19-83CE-C4F3A765A68A}" type="slidenum">
              <a:rPr lang="en-US" smtClean="0"/>
              <a:t>‹#›</a:t>
            </a:fld>
            <a:endParaRPr lang="en-US"/>
          </a:p>
        </p:txBody>
      </p:sp>
    </p:spTree>
    <p:extLst>
      <p:ext uri="{BB962C8B-B14F-4D97-AF65-F5344CB8AC3E}">
        <p14:creationId xmlns:p14="http://schemas.microsoft.com/office/powerpoint/2010/main" val="2019077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119B8-BA13-4161-B7BA-C6BB82413B12}" type="datetimeFigureOut">
              <a:rPr lang="en-US" smtClean="0"/>
              <a:t>8/27/2012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4E309C-0547-4C19-83CE-C4F3A765A68A}" type="slidenum">
              <a:rPr lang="en-US" smtClean="0"/>
              <a:t>‹#›</a:t>
            </a:fld>
            <a:endParaRPr lang="en-US"/>
          </a:p>
        </p:txBody>
      </p:sp>
    </p:spTree>
    <p:extLst>
      <p:ext uri="{BB962C8B-B14F-4D97-AF65-F5344CB8AC3E}">
        <p14:creationId xmlns:p14="http://schemas.microsoft.com/office/powerpoint/2010/main" val="3044065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 to Geographica</a:t>
            </a:r>
            <a:r>
              <a:rPr lang="en-US" dirty="0"/>
              <a:t>l</a:t>
            </a:r>
            <a:r>
              <a:rPr lang="en-US" dirty="0" smtClean="0"/>
              <a:t> Information Systems (GIS)</a:t>
            </a:r>
            <a:endParaRPr lang="en-US" dirty="0"/>
          </a:p>
        </p:txBody>
      </p:sp>
      <p:sp>
        <p:nvSpPr>
          <p:cNvPr id="3" name="Subtitle 2"/>
          <p:cNvSpPr>
            <a:spLocks noGrp="1"/>
          </p:cNvSpPr>
          <p:nvPr>
            <p:ph type="subTitle" idx="1"/>
          </p:nvPr>
        </p:nvSpPr>
        <p:spPr/>
        <p:txBody>
          <a:bodyPr>
            <a:normAutofit/>
          </a:bodyPr>
          <a:lstStyle/>
          <a:p>
            <a:r>
              <a:rPr lang="en-US" dirty="0" smtClean="0"/>
              <a:t>Engineer Salahuddin Jokhio, E.B, E.M</a:t>
            </a:r>
          </a:p>
          <a:p>
            <a:r>
              <a:rPr lang="en-US" dirty="0" smtClean="0"/>
              <a:t>Lecturer, CSE, IICT</a:t>
            </a:r>
          </a:p>
          <a:p>
            <a:r>
              <a:rPr lang="en-US" dirty="0" smtClean="0"/>
              <a:t>MUET Jamshoro, Sindh, Pakistan</a:t>
            </a:r>
            <a:endParaRPr lang="en-US" dirty="0"/>
          </a:p>
        </p:txBody>
      </p:sp>
      <p:sp>
        <p:nvSpPr>
          <p:cNvPr id="4" name="TextBox 3"/>
          <p:cNvSpPr txBox="1"/>
          <p:nvPr/>
        </p:nvSpPr>
        <p:spPr>
          <a:xfrm>
            <a:off x="2133600" y="1330404"/>
            <a:ext cx="4953000" cy="1107996"/>
          </a:xfrm>
          <a:prstGeom prst="rect">
            <a:avLst/>
          </a:prstGeom>
          <a:noFill/>
        </p:spPr>
        <p:txBody>
          <a:bodyPr wrap="square" rtlCol="0">
            <a:spAutoFit/>
          </a:bodyPr>
          <a:lstStyle/>
          <a:p>
            <a:r>
              <a:rPr lang="en-US" sz="6600" dirty="0" smtClean="0"/>
              <a:t>LECTURE # 05</a:t>
            </a:r>
            <a:endParaRPr lang="en-US" sz="6600" dirty="0"/>
          </a:p>
        </p:txBody>
      </p:sp>
    </p:spTree>
    <p:extLst>
      <p:ext uri="{BB962C8B-B14F-4D97-AF65-F5344CB8AC3E}">
        <p14:creationId xmlns:p14="http://schemas.microsoft.com/office/powerpoint/2010/main" val="20351216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of Raster Data</a:t>
            </a:r>
            <a:endParaRPr lang="en-US" dirty="0"/>
          </a:p>
        </p:txBody>
      </p:sp>
      <p:sp>
        <p:nvSpPr>
          <p:cNvPr id="3" name="Content Placeholder 2"/>
          <p:cNvSpPr>
            <a:spLocks noGrp="1"/>
          </p:cNvSpPr>
          <p:nvPr>
            <p:ph idx="1"/>
          </p:nvPr>
        </p:nvSpPr>
        <p:spPr/>
        <p:txBody>
          <a:bodyPr>
            <a:normAutofit fontScale="92500" lnSpcReduction="10000"/>
          </a:bodyPr>
          <a:lstStyle/>
          <a:p>
            <a:r>
              <a:rPr lang="en-US" dirty="0"/>
              <a:t>Satellite data </a:t>
            </a:r>
          </a:p>
          <a:p>
            <a:r>
              <a:rPr lang="en-US" dirty="0"/>
              <a:t>Scanned aerial photography </a:t>
            </a:r>
          </a:p>
          <a:p>
            <a:r>
              <a:rPr lang="en-US" dirty="0"/>
              <a:t>Digital </a:t>
            </a:r>
            <a:r>
              <a:rPr lang="en-US" dirty="0" smtClean="0"/>
              <a:t>Ortho-photography </a:t>
            </a:r>
            <a:endParaRPr lang="en-US" dirty="0"/>
          </a:p>
          <a:p>
            <a:r>
              <a:rPr lang="en-US" dirty="0"/>
              <a:t>Scanned maps and documents </a:t>
            </a:r>
          </a:p>
          <a:p>
            <a:r>
              <a:rPr lang="en-US" dirty="0"/>
              <a:t>SCANNED Aerial photographs</a:t>
            </a:r>
          </a:p>
          <a:p>
            <a:pPr lvl="1"/>
            <a:r>
              <a:rPr lang="en-US" dirty="0"/>
              <a:t>photographs are NOT raster images but SCANNED images ARE</a:t>
            </a:r>
          </a:p>
          <a:p>
            <a:r>
              <a:rPr lang="en-US" dirty="0"/>
              <a:t>SCANNED maps</a:t>
            </a:r>
          </a:p>
          <a:p>
            <a:r>
              <a:rPr lang="en-US" dirty="0"/>
              <a:t>Satellite images</a:t>
            </a:r>
          </a:p>
          <a:p>
            <a:endParaRPr lang="en-US" dirty="0"/>
          </a:p>
        </p:txBody>
      </p:sp>
    </p:spTree>
    <p:extLst>
      <p:ext uri="{BB962C8B-B14F-4D97-AF65-F5344CB8AC3E}">
        <p14:creationId xmlns:p14="http://schemas.microsoft.com/office/powerpoint/2010/main" val="2825180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Raster Data</a:t>
            </a:r>
            <a:endParaRPr lang="en-US"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 y="1600200"/>
            <a:ext cx="9029700" cy="461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6318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Mixed Features Problem</a:t>
            </a:r>
            <a:endParaRPr lang="en-US" dirty="0"/>
          </a:p>
        </p:txBody>
      </p:sp>
      <p:pic>
        <p:nvPicPr>
          <p:cNvPr id="4"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57200" y="4503737"/>
            <a:ext cx="7972425" cy="1668463"/>
          </a:xfrm>
          <a:prstGeom prst="rect">
            <a:avLst/>
          </a:prstGeom>
          <a:solidFill>
            <a:srgbClr val="9933FF"/>
          </a:solidFill>
          <a:ln w="12700" cap="flat">
            <a:solidFill>
              <a:srgbClr val="9933FF"/>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447800"/>
            <a:ext cx="6872288" cy="271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89495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Raster Data</a:t>
            </a:r>
            <a:endParaRPr lang="en-US" dirty="0"/>
          </a:p>
        </p:txBody>
      </p:sp>
      <p:pic>
        <p:nvPicPr>
          <p:cNvPr id="9" name="Picture 2" descr="C:\Shannon's work\309\notes\toronto\gis_lograst.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2667000"/>
            <a:ext cx="8413890" cy="3380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8124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Raster data </a:t>
            </a:r>
            <a:r>
              <a:rPr lang="en-US" dirty="0" smtClean="0"/>
              <a:t>modeling</a:t>
            </a:r>
            <a:endParaRPr lang="en-US" dirty="0"/>
          </a:p>
        </p:txBody>
      </p:sp>
      <p:sp>
        <p:nvSpPr>
          <p:cNvPr id="5" name="Text Placeholder 4"/>
          <p:cNvSpPr>
            <a:spLocks noGrp="1"/>
          </p:cNvSpPr>
          <p:nvPr>
            <p:ph type="body" idx="1"/>
          </p:nvPr>
        </p:nvSpPr>
        <p:spPr/>
        <p:txBody>
          <a:bodyPr/>
          <a:lstStyle/>
          <a:p>
            <a:r>
              <a:rPr lang="en-US" dirty="0" smtClean="0"/>
              <a:t>This lecture is on</a:t>
            </a:r>
            <a:endParaRPr lang="en-US" dirty="0"/>
          </a:p>
        </p:txBody>
      </p:sp>
    </p:spTree>
    <p:extLst>
      <p:ext uri="{BB962C8B-B14F-4D97-AF65-F5344CB8AC3E}">
        <p14:creationId xmlns:p14="http://schemas.microsoft.com/office/powerpoint/2010/main" val="3842815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Raster Data Model (Definitions)</a:t>
            </a:r>
            <a:endParaRPr lang="en-US" dirty="0"/>
          </a:p>
        </p:txBody>
      </p:sp>
      <p:sp>
        <p:nvSpPr>
          <p:cNvPr id="3" name="Content Placeholder 2"/>
          <p:cNvSpPr>
            <a:spLocks noGrp="1"/>
          </p:cNvSpPr>
          <p:nvPr>
            <p:ph idx="1"/>
          </p:nvPr>
        </p:nvSpPr>
        <p:spPr>
          <a:xfrm>
            <a:off x="457200" y="1600200"/>
            <a:ext cx="8229600" cy="4648200"/>
          </a:xfrm>
        </p:spPr>
        <p:txBody>
          <a:bodyPr>
            <a:normAutofit fontScale="92500" lnSpcReduction="10000"/>
          </a:bodyPr>
          <a:lstStyle/>
          <a:p>
            <a:pPr algn="just"/>
            <a:r>
              <a:rPr lang="en-US" dirty="0" smtClean="0"/>
              <a:t>Based on pixels (rather than on geometric shapes). (**Can be converted into tables, as we were doing with vector).</a:t>
            </a:r>
          </a:p>
          <a:p>
            <a:pPr algn="just">
              <a:lnSpc>
                <a:spcPct val="90000"/>
              </a:lnSpc>
            </a:pPr>
            <a:r>
              <a:rPr lang="en-US" b="1" dirty="0" smtClean="0"/>
              <a:t>Raster Data Model</a:t>
            </a:r>
          </a:p>
          <a:p>
            <a:pPr lvl="1" algn="just">
              <a:lnSpc>
                <a:spcPct val="90000"/>
              </a:lnSpc>
            </a:pPr>
            <a:r>
              <a:rPr lang="en-US" dirty="0" smtClean="0"/>
              <a:t>A </a:t>
            </a:r>
            <a:r>
              <a:rPr lang="en-US" dirty="0"/>
              <a:t>format for storing, processing, and displaying graphic data in which graphic images are stored as values for uniform grid cells or pixels. </a:t>
            </a:r>
          </a:p>
          <a:p>
            <a:pPr algn="just">
              <a:lnSpc>
                <a:spcPct val="90000"/>
              </a:lnSpc>
            </a:pPr>
            <a:r>
              <a:rPr lang="en-US" dirty="0"/>
              <a:t>Raster data models incorporate the use of a </a:t>
            </a:r>
            <a:r>
              <a:rPr lang="en-US" i="1" dirty="0"/>
              <a:t>grid-cell </a:t>
            </a:r>
            <a:r>
              <a:rPr lang="en-US" dirty="0"/>
              <a:t>data structure where the geographic area is divided into cells identified by row and column. This data structure is commonly called </a:t>
            </a:r>
            <a:r>
              <a:rPr lang="en-US" i="1" dirty="0"/>
              <a:t>raster</a:t>
            </a:r>
            <a:r>
              <a:rPr lang="en-US" dirty="0"/>
              <a:t>. </a:t>
            </a:r>
            <a:endParaRPr lang="en-US" b="1" dirty="0" smtClean="0"/>
          </a:p>
        </p:txBody>
      </p:sp>
    </p:spTree>
    <p:extLst>
      <p:ext uri="{BB962C8B-B14F-4D97-AF65-F5344CB8AC3E}">
        <p14:creationId xmlns:p14="http://schemas.microsoft.com/office/powerpoint/2010/main" val="30013700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Raster Data Model (Definitions)</a:t>
            </a:r>
          </a:p>
        </p:txBody>
      </p:sp>
      <p:sp>
        <p:nvSpPr>
          <p:cNvPr id="3" name="Content Placeholder 2"/>
          <p:cNvSpPr>
            <a:spLocks noGrp="1"/>
          </p:cNvSpPr>
          <p:nvPr>
            <p:ph idx="1"/>
          </p:nvPr>
        </p:nvSpPr>
        <p:spPr/>
        <p:txBody>
          <a:bodyPr>
            <a:normAutofit fontScale="92500" lnSpcReduction="10000"/>
          </a:bodyPr>
          <a:lstStyle/>
          <a:p>
            <a:pPr algn="just">
              <a:lnSpc>
                <a:spcPct val="90000"/>
              </a:lnSpc>
            </a:pPr>
            <a:r>
              <a:rPr lang="en-US" sz="2800" dirty="0"/>
              <a:t>Pixels </a:t>
            </a:r>
          </a:p>
          <a:p>
            <a:pPr lvl="1" algn="just">
              <a:lnSpc>
                <a:spcPct val="90000"/>
              </a:lnSpc>
            </a:pPr>
            <a:r>
              <a:rPr lang="en-US" sz="2400" dirty="0"/>
              <a:t>Abbreviation for picture element, the smallest indivisible element that makes up an image. In raster processing, data is represented spatially on a matrix of grid cells, called pixels, which are assigned values for image characteristics or attributes</a:t>
            </a:r>
            <a:r>
              <a:rPr lang="en-US" sz="2400" dirty="0" smtClean="0"/>
              <a:t>.</a:t>
            </a:r>
          </a:p>
          <a:p>
            <a:pPr algn="just"/>
            <a:r>
              <a:rPr lang="en-US" sz="2800" dirty="0"/>
              <a:t>Resolution </a:t>
            </a:r>
            <a:endParaRPr lang="en-US" sz="2800" dirty="0" smtClean="0"/>
          </a:p>
          <a:p>
            <a:pPr lvl="1" algn="just"/>
            <a:r>
              <a:rPr lang="en-US" sz="2400" dirty="0" smtClean="0"/>
              <a:t>A </a:t>
            </a:r>
            <a:r>
              <a:rPr lang="en-US" sz="2400" dirty="0"/>
              <a:t>measure of the accuracy or detail of a graphic display, expressed as dots per inch, pixels per line, lines per millimeter, etc. </a:t>
            </a:r>
          </a:p>
          <a:p>
            <a:pPr algn="just"/>
            <a:r>
              <a:rPr lang="en-US" sz="2800" dirty="0" smtClean="0"/>
              <a:t>Spatial </a:t>
            </a:r>
            <a:r>
              <a:rPr lang="en-US" sz="2800" dirty="0"/>
              <a:t>Resolution </a:t>
            </a:r>
            <a:endParaRPr lang="en-US" sz="2800" dirty="0" smtClean="0"/>
          </a:p>
          <a:p>
            <a:pPr lvl="1" algn="just"/>
            <a:r>
              <a:rPr lang="en-US" sz="2400" dirty="0" smtClean="0"/>
              <a:t> </a:t>
            </a:r>
            <a:r>
              <a:rPr lang="en-US" sz="2400" dirty="0"/>
              <a:t>The accuracy associated with the capture of ground information as reproduced in a digital format or graphic display. For example, 10-foot pixels vs. 100-foot pixels. </a:t>
            </a:r>
          </a:p>
          <a:p>
            <a:pPr lvl="1" algn="just">
              <a:lnSpc>
                <a:spcPct val="90000"/>
              </a:lnSpc>
            </a:pPr>
            <a:endParaRPr lang="en-US" dirty="0"/>
          </a:p>
          <a:p>
            <a:pPr algn="just"/>
            <a:endParaRPr lang="en-US" dirty="0"/>
          </a:p>
        </p:txBody>
      </p:sp>
    </p:spTree>
    <p:extLst>
      <p:ext uri="{BB962C8B-B14F-4D97-AF65-F5344CB8AC3E}">
        <p14:creationId xmlns:p14="http://schemas.microsoft.com/office/powerpoint/2010/main" val="3704229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WINDOWS\Desktop\309 lecture\raster.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447800"/>
            <a:ext cx="71628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3161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Raster (Concepts)</a:t>
            </a:r>
            <a:endParaRPr lang="en-US" dirty="0"/>
          </a:p>
        </p:txBody>
      </p:sp>
      <p:sp>
        <p:nvSpPr>
          <p:cNvPr id="3" name="Content Placeholder 2"/>
          <p:cNvSpPr>
            <a:spLocks noGrp="1"/>
          </p:cNvSpPr>
          <p:nvPr>
            <p:ph idx="1"/>
          </p:nvPr>
        </p:nvSpPr>
        <p:spPr>
          <a:xfrm>
            <a:off x="457200" y="1600200"/>
            <a:ext cx="8229600" cy="4876800"/>
          </a:xfrm>
        </p:spPr>
        <p:txBody>
          <a:bodyPr>
            <a:normAutofit fontScale="85000" lnSpcReduction="10000"/>
          </a:bodyPr>
          <a:lstStyle/>
          <a:p>
            <a:r>
              <a:rPr lang="en-US" dirty="0" smtClean="0"/>
              <a:t>A Raster </a:t>
            </a:r>
            <a:r>
              <a:rPr lang="en-US" dirty="0"/>
              <a:t>data model uses a </a:t>
            </a:r>
            <a:r>
              <a:rPr lang="en-US" dirty="0" smtClean="0"/>
              <a:t>grid of x by y or m by n columns.</a:t>
            </a:r>
          </a:p>
          <a:p>
            <a:r>
              <a:rPr lang="en-US" dirty="0" smtClean="0"/>
              <a:t>Rows </a:t>
            </a:r>
            <a:r>
              <a:rPr lang="en-US" dirty="0"/>
              <a:t>and Columns of Cells (Array) </a:t>
            </a:r>
          </a:p>
          <a:p>
            <a:r>
              <a:rPr lang="en-US" dirty="0"/>
              <a:t>Area of </a:t>
            </a:r>
            <a:r>
              <a:rPr lang="en-US" dirty="0" smtClean="0"/>
              <a:t>all cells </a:t>
            </a:r>
            <a:r>
              <a:rPr lang="en-US" dirty="0"/>
              <a:t>equals Spatial Resolution </a:t>
            </a:r>
          </a:p>
          <a:p>
            <a:r>
              <a:rPr lang="en-US" dirty="0"/>
              <a:t>Value for each cell records type of object or condition </a:t>
            </a:r>
          </a:p>
          <a:p>
            <a:r>
              <a:rPr lang="en-US" dirty="0"/>
              <a:t>Cells do not correspond to spatial entities in real world </a:t>
            </a:r>
          </a:p>
          <a:p>
            <a:pPr lvl="1"/>
            <a:r>
              <a:rPr lang="en-US" dirty="0"/>
              <a:t> A road is a group of cells, not a single entity </a:t>
            </a:r>
          </a:p>
          <a:p>
            <a:r>
              <a:rPr lang="en-US" dirty="0"/>
              <a:t>Cells are considered Homogeneous Units </a:t>
            </a:r>
            <a:endParaRPr lang="en-US" dirty="0" smtClean="0"/>
          </a:p>
          <a:p>
            <a:r>
              <a:rPr lang="en-US" dirty="0" smtClean="0"/>
              <a:t>One </a:t>
            </a:r>
            <a:r>
              <a:rPr lang="en-US" dirty="0"/>
              <a:t>grid cell </a:t>
            </a:r>
            <a:r>
              <a:rPr lang="en-US" dirty="0" smtClean="0"/>
              <a:t>is </a:t>
            </a:r>
            <a:r>
              <a:rPr lang="en-US" dirty="0"/>
              <a:t>one unit or holds one attribute. 	</a:t>
            </a:r>
            <a:r>
              <a:rPr lang="en-US" dirty="0" smtClean="0"/>
              <a:t> </a:t>
            </a:r>
            <a:endParaRPr lang="en-US" dirty="0"/>
          </a:p>
        </p:txBody>
      </p:sp>
    </p:spTree>
    <p:extLst>
      <p:ext uri="{BB962C8B-B14F-4D97-AF65-F5344CB8AC3E}">
        <p14:creationId xmlns:p14="http://schemas.microsoft.com/office/powerpoint/2010/main" val="2367431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Raster (Concepts)</a:t>
            </a:r>
            <a:endParaRPr lang="en-US" dirty="0"/>
          </a:p>
        </p:txBody>
      </p:sp>
      <p:sp>
        <p:nvSpPr>
          <p:cNvPr id="3" name="Content Placeholder 2"/>
          <p:cNvSpPr>
            <a:spLocks noGrp="1"/>
          </p:cNvSpPr>
          <p:nvPr>
            <p:ph idx="1"/>
          </p:nvPr>
        </p:nvSpPr>
        <p:spPr/>
        <p:txBody>
          <a:bodyPr>
            <a:normAutofit fontScale="92500" lnSpcReduction="20000"/>
          </a:bodyPr>
          <a:lstStyle/>
          <a:p>
            <a:r>
              <a:rPr lang="en-US" dirty="0"/>
              <a:t>Every cell has a value, even if it is “missing.” </a:t>
            </a:r>
          </a:p>
          <a:p>
            <a:r>
              <a:rPr lang="en-US" dirty="0"/>
              <a:t>A cell can hold a number or an index value standing for an attribute.</a:t>
            </a:r>
          </a:p>
          <a:p>
            <a:r>
              <a:rPr lang="en-US" dirty="0"/>
              <a:t>A cell has a resolution, given as the cell size in ground units.</a:t>
            </a:r>
            <a:endParaRPr lang="en-US" dirty="0" smtClean="0"/>
          </a:p>
          <a:p>
            <a:r>
              <a:rPr lang="en-US" dirty="0" smtClean="0"/>
              <a:t>The </a:t>
            </a:r>
            <a:r>
              <a:rPr lang="en-US" i="1" dirty="0"/>
              <a:t>raster </a:t>
            </a:r>
            <a:r>
              <a:rPr lang="en-US" dirty="0" smtClean="0"/>
              <a:t>structure is also called </a:t>
            </a:r>
            <a:r>
              <a:rPr lang="en-US" dirty="0"/>
              <a:t>regularly spaced matrix </a:t>
            </a:r>
            <a:r>
              <a:rPr lang="en-US" dirty="0" smtClean="0"/>
              <a:t>. </a:t>
            </a:r>
            <a:r>
              <a:rPr lang="en-US" dirty="0"/>
              <a:t>This data structure involves a division of spatial data into regularly spaced cells. </a:t>
            </a:r>
            <a:endParaRPr lang="en-US" dirty="0" smtClean="0"/>
          </a:p>
          <a:p>
            <a:r>
              <a:rPr lang="en-US" dirty="0" smtClean="0"/>
              <a:t>Each </a:t>
            </a:r>
            <a:r>
              <a:rPr lang="en-US" dirty="0"/>
              <a:t>cell is of the same shape and size. Squares are most commonly utilized. </a:t>
            </a:r>
          </a:p>
          <a:p>
            <a:endParaRPr lang="en-US" dirty="0"/>
          </a:p>
        </p:txBody>
      </p:sp>
    </p:spTree>
    <p:extLst>
      <p:ext uri="{BB962C8B-B14F-4D97-AF65-F5344CB8AC3E}">
        <p14:creationId xmlns:p14="http://schemas.microsoft.com/office/powerpoint/2010/main" val="3354688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r>
              <a:rPr lang="en-US" dirty="0"/>
              <a:t>Generic structure for a grid </a:t>
            </a:r>
          </a:p>
        </p:txBody>
      </p:sp>
      <p:sp>
        <p:nvSpPr>
          <p:cNvPr id="80899" name="Freeform 3"/>
          <p:cNvSpPr>
            <a:spLocks/>
          </p:cNvSpPr>
          <p:nvPr/>
        </p:nvSpPr>
        <p:spPr bwMode="auto">
          <a:xfrm>
            <a:off x="3295650" y="203200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0" name="Freeform 4"/>
          <p:cNvSpPr>
            <a:spLocks/>
          </p:cNvSpPr>
          <p:nvPr/>
        </p:nvSpPr>
        <p:spPr bwMode="auto">
          <a:xfrm>
            <a:off x="3759200" y="20320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1" name="Freeform 5"/>
          <p:cNvSpPr>
            <a:spLocks/>
          </p:cNvSpPr>
          <p:nvPr/>
        </p:nvSpPr>
        <p:spPr bwMode="auto">
          <a:xfrm>
            <a:off x="3295650" y="2449513"/>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2" name="Freeform 6"/>
          <p:cNvSpPr>
            <a:spLocks/>
          </p:cNvSpPr>
          <p:nvPr/>
        </p:nvSpPr>
        <p:spPr bwMode="auto">
          <a:xfrm>
            <a:off x="3295650" y="20320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3" name="Freeform 7"/>
          <p:cNvSpPr>
            <a:spLocks/>
          </p:cNvSpPr>
          <p:nvPr/>
        </p:nvSpPr>
        <p:spPr bwMode="auto">
          <a:xfrm>
            <a:off x="2811463" y="2032000"/>
            <a:ext cx="508000" cy="26988"/>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4" name="Freeform 8"/>
          <p:cNvSpPr>
            <a:spLocks/>
          </p:cNvSpPr>
          <p:nvPr/>
        </p:nvSpPr>
        <p:spPr bwMode="auto">
          <a:xfrm>
            <a:off x="3295650" y="20320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5" name="Freeform 9"/>
          <p:cNvSpPr>
            <a:spLocks/>
          </p:cNvSpPr>
          <p:nvPr/>
        </p:nvSpPr>
        <p:spPr bwMode="auto">
          <a:xfrm>
            <a:off x="2811463" y="2449513"/>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6" name="Freeform 10"/>
          <p:cNvSpPr>
            <a:spLocks/>
          </p:cNvSpPr>
          <p:nvPr/>
        </p:nvSpPr>
        <p:spPr bwMode="auto">
          <a:xfrm>
            <a:off x="2811463" y="20320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7" name="Freeform 11"/>
          <p:cNvSpPr>
            <a:spLocks/>
          </p:cNvSpPr>
          <p:nvPr/>
        </p:nvSpPr>
        <p:spPr bwMode="auto">
          <a:xfrm>
            <a:off x="3295650" y="24495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8" name="Freeform 12"/>
          <p:cNvSpPr>
            <a:spLocks/>
          </p:cNvSpPr>
          <p:nvPr/>
        </p:nvSpPr>
        <p:spPr bwMode="auto">
          <a:xfrm>
            <a:off x="3759200" y="24495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9" name="Freeform 13"/>
          <p:cNvSpPr>
            <a:spLocks/>
          </p:cNvSpPr>
          <p:nvPr/>
        </p:nvSpPr>
        <p:spPr bwMode="auto">
          <a:xfrm>
            <a:off x="3295650" y="2844800"/>
            <a:ext cx="465138"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0" name="Freeform 14"/>
          <p:cNvSpPr>
            <a:spLocks/>
          </p:cNvSpPr>
          <p:nvPr/>
        </p:nvSpPr>
        <p:spPr bwMode="auto">
          <a:xfrm>
            <a:off x="3295650" y="2449513"/>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1" name="Freeform 15"/>
          <p:cNvSpPr>
            <a:spLocks/>
          </p:cNvSpPr>
          <p:nvPr/>
        </p:nvSpPr>
        <p:spPr bwMode="auto">
          <a:xfrm>
            <a:off x="2811463" y="2449513"/>
            <a:ext cx="508000" cy="26987"/>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2" name="Freeform 16"/>
          <p:cNvSpPr>
            <a:spLocks/>
          </p:cNvSpPr>
          <p:nvPr/>
        </p:nvSpPr>
        <p:spPr bwMode="auto">
          <a:xfrm>
            <a:off x="3295650" y="24495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3" name="Freeform 17"/>
          <p:cNvSpPr>
            <a:spLocks/>
          </p:cNvSpPr>
          <p:nvPr/>
        </p:nvSpPr>
        <p:spPr bwMode="auto">
          <a:xfrm>
            <a:off x="2811463" y="2844800"/>
            <a:ext cx="485775" cy="26988"/>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4" name="Freeform 18"/>
          <p:cNvSpPr>
            <a:spLocks/>
          </p:cNvSpPr>
          <p:nvPr/>
        </p:nvSpPr>
        <p:spPr bwMode="auto">
          <a:xfrm>
            <a:off x="2811463" y="2449513"/>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5" name="Freeform 19"/>
          <p:cNvSpPr>
            <a:spLocks/>
          </p:cNvSpPr>
          <p:nvPr/>
        </p:nvSpPr>
        <p:spPr bwMode="auto">
          <a:xfrm>
            <a:off x="3295650" y="284480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6" name="Freeform 20"/>
          <p:cNvSpPr>
            <a:spLocks/>
          </p:cNvSpPr>
          <p:nvPr/>
        </p:nvSpPr>
        <p:spPr bwMode="auto">
          <a:xfrm>
            <a:off x="3759200" y="28448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7" name="Freeform 21"/>
          <p:cNvSpPr>
            <a:spLocks/>
          </p:cNvSpPr>
          <p:nvPr/>
        </p:nvSpPr>
        <p:spPr bwMode="auto">
          <a:xfrm>
            <a:off x="3295650" y="3262313"/>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8" name="Freeform 22"/>
          <p:cNvSpPr>
            <a:spLocks/>
          </p:cNvSpPr>
          <p:nvPr/>
        </p:nvSpPr>
        <p:spPr bwMode="auto">
          <a:xfrm>
            <a:off x="3295650" y="28448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9" name="Freeform 23"/>
          <p:cNvSpPr>
            <a:spLocks/>
          </p:cNvSpPr>
          <p:nvPr/>
        </p:nvSpPr>
        <p:spPr bwMode="auto">
          <a:xfrm>
            <a:off x="2811463" y="2844800"/>
            <a:ext cx="508000" cy="26988"/>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0" name="Freeform 24"/>
          <p:cNvSpPr>
            <a:spLocks/>
          </p:cNvSpPr>
          <p:nvPr/>
        </p:nvSpPr>
        <p:spPr bwMode="auto">
          <a:xfrm>
            <a:off x="3295650" y="28448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1" name="Freeform 25"/>
          <p:cNvSpPr>
            <a:spLocks/>
          </p:cNvSpPr>
          <p:nvPr/>
        </p:nvSpPr>
        <p:spPr bwMode="auto">
          <a:xfrm>
            <a:off x="2811463" y="3262313"/>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2" name="Freeform 26"/>
          <p:cNvSpPr>
            <a:spLocks/>
          </p:cNvSpPr>
          <p:nvPr/>
        </p:nvSpPr>
        <p:spPr bwMode="auto">
          <a:xfrm>
            <a:off x="2811463" y="28448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3" name="Freeform 27"/>
          <p:cNvSpPr>
            <a:spLocks/>
          </p:cNvSpPr>
          <p:nvPr/>
        </p:nvSpPr>
        <p:spPr bwMode="auto">
          <a:xfrm>
            <a:off x="3295650" y="32623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4" name="Freeform 28"/>
          <p:cNvSpPr>
            <a:spLocks/>
          </p:cNvSpPr>
          <p:nvPr/>
        </p:nvSpPr>
        <p:spPr bwMode="auto">
          <a:xfrm>
            <a:off x="3759200" y="3262313"/>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5" name="Freeform 29"/>
          <p:cNvSpPr>
            <a:spLocks/>
          </p:cNvSpPr>
          <p:nvPr/>
        </p:nvSpPr>
        <p:spPr bwMode="auto">
          <a:xfrm>
            <a:off x="3295650" y="3679825"/>
            <a:ext cx="465138"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6" name="Freeform 30"/>
          <p:cNvSpPr>
            <a:spLocks/>
          </p:cNvSpPr>
          <p:nvPr/>
        </p:nvSpPr>
        <p:spPr bwMode="auto">
          <a:xfrm>
            <a:off x="3295650" y="32623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7" name="Freeform 31"/>
          <p:cNvSpPr>
            <a:spLocks/>
          </p:cNvSpPr>
          <p:nvPr/>
        </p:nvSpPr>
        <p:spPr bwMode="auto">
          <a:xfrm>
            <a:off x="2811463" y="3262313"/>
            <a:ext cx="508000" cy="26987"/>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8" name="Freeform 32"/>
          <p:cNvSpPr>
            <a:spLocks/>
          </p:cNvSpPr>
          <p:nvPr/>
        </p:nvSpPr>
        <p:spPr bwMode="auto">
          <a:xfrm>
            <a:off x="3295650" y="3262313"/>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29" name="Freeform 33"/>
          <p:cNvSpPr>
            <a:spLocks/>
          </p:cNvSpPr>
          <p:nvPr/>
        </p:nvSpPr>
        <p:spPr bwMode="auto">
          <a:xfrm>
            <a:off x="2811463" y="3679825"/>
            <a:ext cx="485775" cy="26988"/>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0" name="Freeform 34"/>
          <p:cNvSpPr>
            <a:spLocks/>
          </p:cNvSpPr>
          <p:nvPr/>
        </p:nvSpPr>
        <p:spPr bwMode="auto">
          <a:xfrm>
            <a:off x="2811463" y="32623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1" name="Freeform 35"/>
          <p:cNvSpPr>
            <a:spLocks/>
          </p:cNvSpPr>
          <p:nvPr/>
        </p:nvSpPr>
        <p:spPr bwMode="auto">
          <a:xfrm>
            <a:off x="5170488" y="2032000"/>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2" name="Freeform 36"/>
          <p:cNvSpPr>
            <a:spLocks/>
          </p:cNvSpPr>
          <p:nvPr/>
        </p:nvSpPr>
        <p:spPr bwMode="auto">
          <a:xfrm>
            <a:off x="5656263" y="2032000"/>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3" name="Freeform 37"/>
          <p:cNvSpPr>
            <a:spLocks/>
          </p:cNvSpPr>
          <p:nvPr/>
        </p:nvSpPr>
        <p:spPr bwMode="auto">
          <a:xfrm>
            <a:off x="5170488" y="24495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4" name="Freeform 38"/>
          <p:cNvSpPr>
            <a:spLocks/>
          </p:cNvSpPr>
          <p:nvPr/>
        </p:nvSpPr>
        <p:spPr bwMode="auto">
          <a:xfrm>
            <a:off x="5170488" y="20320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5" name="Freeform 39"/>
          <p:cNvSpPr>
            <a:spLocks/>
          </p:cNvSpPr>
          <p:nvPr/>
        </p:nvSpPr>
        <p:spPr bwMode="auto">
          <a:xfrm>
            <a:off x="4708525" y="2032000"/>
            <a:ext cx="485775" cy="26988"/>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6" name="Freeform 40"/>
          <p:cNvSpPr>
            <a:spLocks/>
          </p:cNvSpPr>
          <p:nvPr/>
        </p:nvSpPr>
        <p:spPr bwMode="auto">
          <a:xfrm>
            <a:off x="5170488" y="2032000"/>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7" name="Freeform 41"/>
          <p:cNvSpPr>
            <a:spLocks/>
          </p:cNvSpPr>
          <p:nvPr/>
        </p:nvSpPr>
        <p:spPr bwMode="auto">
          <a:xfrm>
            <a:off x="4708525" y="2449513"/>
            <a:ext cx="463550" cy="26987"/>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8" name="Freeform 42"/>
          <p:cNvSpPr>
            <a:spLocks/>
          </p:cNvSpPr>
          <p:nvPr/>
        </p:nvSpPr>
        <p:spPr bwMode="auto">
          <a:xfrm>
            <a:off x="4708525" y="20320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39" name="Freeform 43"/>
          <p:cNvSpPr>
            <a:spLocks/>
          </p:cNvSpPr>
          <p:nvPr/>
        </p:nvSpPr>
        <p:spPr bwMode="auto">
          <a:xfrm>
            <a:off x="5170488" y="2449513"/>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0" name="Freeform 44"/>
          <p:cNvSpPr>
            <a:spLocks/>
          </p:cNvSpPr>
          <p:nvPr/>
        </p:nvSpPr>
        <p:spPr bwMode="auto">
          <a:xfrm>
            <a:off x="5656263" y="24495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1" name="Freeform 45"/>
          <p:cNvSpPr>
            <a:spLocks/>
          </p:cNvSpPr>
          <p:nvPr/>
        </p:nvSpPr>
        <p:spPr bwMode="auto">
          <a:xfrm>
            <a:off x="5170488" y="2844800"/>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2" name="Freeform 46"/>
          <p:cNvSpPr>
            <a:spLocks/>
          </p:cNvSpPr>
          <p:nvPr/>
        </p:nvSpPr>
        <p:spPr bwMode="auto">
          <a:xfrm>
            <a:off x="5170488" y="2449513"/>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3" name="Freeform 47"/>
          <p:cNvSpPr>
            <a:spLocks/>
          </p:cNvSpPr>
          <p:nvPr/>
        </p:nvSpPr>
        <p:spPr bwMode="auto">
          <a:xfrm>
            <a:off x="4708525" y="2449513"/>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4" name="Freeform 48"/>
          <p:cNvSpPr>
            <a:spLocks/>
          </p:cNvSpPr>
          <p:nvPr/>
        </p:nvSpPr>
        <p:spPr bwMode="auto">
          <a:xfrm>
            <a:off x="5170488" y="24495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5" name="Freeform 49"/>
          <p:cNvSpPr>
            <a:spLocks/>
          </p:cNvSpPr>
          <p:nvPr/>
        </p:nvSpPr>
        <p:spPr bwMode="auto">
          <a:xfrm>
            <a:off x="4708525" y="2844800"/>
            <a:ext cx="463550" cy="26988"/>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6" name="Freeform 50"/>
          <p:cNvSpPr>
            <a:spLocks/>
          </p:cNvSpPr>
          <p:nvPr/>
        </p:nvSpPr>
        <p:spPr bwMode="auto">
          <a:xfrm>
            <a:off x="4708525" y="2449513"/>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7" name="Freeform 51"/>
          <p:cNvSpPr>
            <a:spLocks/>
          </p:cNvSpPr>
          <p:nvPr/>
        </p:nvSpPr>
        <p:spPr bwMode="auto">
          <a:xfrm>
            <a:off x="5170488" y="2844800"/>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8" name="Freeform 52"/>
          <p:cNvSpPr>
            <a:spLocks/>
          </p:cNvSpPr>
          <p:nvPr/>
        </p:nvSpPr>
        <p:spPr bwMode="auto">
          <a:xfrm>
            <a:off x="5656263" y="2844800"/>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49" name="Freeform 53"/>
          <p:cNvSpPr>
            <a:spLocks/>
          </p:cNvSpPr>
          <p:nvPr/>
        </p:nvSpPr>
        <p:spPr bwMode="auto">
          <a:xfrm>
            <a:off x="5170488" y="32623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0" name="Freeform 54"/>
          <p:cNvSpPr>
            <a:spLocks/>
          </p:cNvSpPr>
          <p:nvPr/>
        </p:nvSpPr>
        <p:spPr bwMode="auto">
          <a:xfrm>
            <a:off x="5170488" y="28448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1" name="Freeform 55"/>
          <p:cNvSpPr>
            <a:spLocks/>
          </p:cNvSpPr>
          <p:nvPr/>
        </p:nvSpPr>
        <p:spPr bwMode="auto">
          <a:xfrm>
            <a:off x="4708525" y="2844800"/>
            <a:ext cx="485775" cy="26988"/>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2" name="Freeform 56"/>
          <p:cNvSpPr>
            <a:spLocks/>
          </p:cNvSpPr>
          <p:nvPr/>
        </p:nvSpPr>
        <p:spPr bwMode="auto">
          <a:xfrm>
            <a:off x="5170488" y="2844800"/>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3" name="Freeform 57"/>
          <p:cNvSpPr>
            <a:spLocks/>
          </p:cNvSpPr>
          <p:nvPr/>
        </p:nvSpPr>
        <p:spPr bwMode="auto">
          <a:xfrm>
            <a:off x="4708525" y="3262313"/>
            <a:ext cx="463550" cy="26987"/>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4" name="Freeform 58"/>
          <p:cNvSpPr>
            <a:spLocks/>
          </p:cNvSpPr>
          <p:nvPr/>
        </p:nvSpPr>
        <p:spPr bwMode="auto">
          <a:xfrm>
            <a:off x="4708525" y="28448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5" name="Freeform 59"/>
          <p:cNvSpPr>
            <a:spLocks/>
          </p:cNvSpPr>
          <p:nvPr/>
        </p:nvSpPr>
        <p:spPr bwMode="auto">
          <a:xfrm>
            <a:off x="5170488" y="3262313"/>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6" name="Freeform 60"/>
          <p:cNvSpPr>
            <a:spLocks/>
          </p:cNvSpPr>
          <p:nvPr/>
        </p:nvSpPr>
        <p:spPr bwMode="auto">
          <a:xfrm>
            <a:off x="5656263" y="3262313"/>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7" name="Freeform 61"/>
          <p:cNvSpPr>
            <a:spLocks/>
          </p:cNvSpPr>
          <p:nvPr/>
        </p:nvSpPr>
        <p:spPr bwMode="auto">
          <a:xfrm>
            <a:off x="5170488" y="3679825"/>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8" name="Freeform 62"/>
          <p:cNvSpPr>
            <a:spLocks/>
          </p:cNvSpPr>
          <p:nvPr/>
        </p:nvSpPr>
        <p:spPr bwMode="auto">
          <a:xfrm>
            <a:off x="5170488" y="32623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59" name="Freeform 63"/>
          <p:cNvSpPr>
            <a:spLocks/>
          </p:cNvSpPr>
          <p:nvPr/>
        </p:nvSpPr>
        <p:spPr bwMode="auto">
          <a:xfrm>
            <a:off x="4708525" y="3262313"/>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0" name="Freeform 64"/>
          <p:cNvSpPr>
            <a:spLocks/>
          </p:cNvSpPr>
          <p:nvPr/>
        </p:nvSpPr>
        <p:spPr bwMode="auto">
          <a:xfrm>
            <a:off x="5170488" y="3262313"/>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1" name="Freeform 65"/>
          <p:cNvSpPr>
            <a:spLocks/>
          </p:cNvSpPr>
          <p:nvPr/>
        </p:nvSpPr>
        <p:spPr bwMode="auto">
          <a:xfrm>
            <a:off x="4708525" y="3679825"/>
            <a:ext cx="463550" cy="26988"/>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2" name="Freeform 66"/>
          <p:cNvSpPr>
            <a:spLocks/>
          </p:cNvSpPr>
          <p:nvPr/>
        </p:nvSpPr>
        <p:spPr bwMode="auto">
          <a:xfrm>
            <a:off x="4708525" y="32623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3" name="Freeform 67"/>
          <p:cNvSpPr>
            <a:spLocks/>
          </p:cNvSpPr>
          <p:nvPr/>
        </p:nvSpPr>
        <p:spPr bwMode="auto">
          <a:xfrm>
            <a:off x="4244975" y="203200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4" name="Freeform 68"/>
          <p:cNvSpPr>
            <a:spLocks/>
          </p:cNvSpPr>
          <p:nvPr/>
        </p:nvSpPr>
        <p:spPr bwMode="auto">
          <a:xfrm>
            <a:off x="4708525" y="20320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5" name="Freeform 69"/>
          <p:cNvSpPr>
            <a:spLocks/>
          </p:cNvSpPr>
          <p:nvPr/>
        </p:nvSpPr>
        <p:spPr bwMode="auto">
          <a:xfrm>
            <a:off x="4244975" y="2449513"/>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6" name="Freeform 70"/>
          <p:cNvSpPr>
            <a:spLocks/>
          </p:cNvSpPr>
          <p:nvPr/>
        </p:nvSpPr>
        <p:spPr bwMode="auto">
          <a:xfrm>
            <a:off x="4244975" y="20320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7" name="Freeform 71"/>
          <p:cNvSpPr>
            <a:spLocks/>
          </p:cNvSpPr>
          <p:nvPr/>
        </p:nvSpPr>
        <p:spPr bwMode="auto">
          <a:xfrm>
            <a:off x="3759200" y="2032000"/>
            <a:ext cx="509588"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8" name="Freeform 72"/>
          <p:cNvSpPr>
            <a:spLocks/>
          </p:cNvSpPr>
          <p:nvPr/>
        </p:nvSpPr>
        <p:spPr bwMode="auto">
          <a:xfrm>
            <a:off x="4244975" y="20320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69" name="Freeform 73"/>
          <p:cNvSpPr>
            <a:spLocks/>
          </p:cNvSpPr>
          <p:nvPr/>
        </p:nvSpPr>
        <p:spPr bwMode="auto">
          <a:xfrm>
            <a:off x="3759200" y="24495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0" name="Freeform 74"/>
          <p:cNvSpPr>
            <a:spLocks/>
          </p:cNvSpPr>
          <p:nvPr/>
        </p:nvSpPr>
        <p:spPr bwMode="auto">
          <a:xfrm>
            <a:off x="3759200" y="20320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1" name="Freeform 75"/>
          <p:cNvSpPr>
            <a:spLocks/>
          </p:cNvSpPr>
          <p:nvPr/>
        </p:nvSpPr>
        <p:spPr bwMode="auto">
          <a:xfrm>
            <a:off x="4244975" y="24495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2" name="Freeform 76"/>
          <p:cNvSpPr>
            <a:spLocks/>
          </p:cNvSpPr>
          <p:nvPr/>
        </p:nvSpPr>
        <p:spPr bwMode="auto">
          <a:xfrm>
            <a:off x="4708525" y="24495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3" name="Freeform 77"/>
          <p:cNvSpPr>
            <a:spLocks/>
          </p:cNvSpPr>
          <p:nvPr/>
        </p:nvSpPr>
        <p:spPr bwMode="auto">
          <a:xfrm>
            <a:off x="4244975" y="2844800"/>
            <a:ext cx="465138"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4" name="Freeform 78"/>
          <p:cNvSpPr>
            <a:spLocks/>
          </p:cNvSpPr>
          <p:nvPr/>
        </p:nvSpPr>
        <p:spPr bwMode="auto">
          <a:xfrm>
            <a:off x="4244975" y="2449513"/>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5" name="Freeform 79"/>
          <p:cNvSpPr>
            <a:spLocks/>
          </p:cNvSpPr>
          <p:nvPr/>
        </p:nvSpPr>
        <p:spPr bwMode="auto">
          <a:xfrm>
            <a:off x="3759200" y="2449513"/>
            <a:ext cx="509588"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6" name="Freeform 80"/>
          <p:cNvSpPr>
            <a:spLocks/>
          </p:cNvSpPr>
          <p:nvPr/>
        </p:nvSpPr>
        <p:spPr bwMode="auto">
          <a:xfrm>
            <a:off x="4244975" y="24495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7" name="Freeform 81"/>
          <p:cNvSpPr>
            <a:spLocks/>
          </p:cNvSpPr>
          <p:nvPr/>
        </p:nvSpPr>
        <p:spPr bwMode="auto">
          <a:xfrm>
            <a:off x="3759200" y="284480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8" name="Freeform 82"/>
          <p:cNvSpPr>
            <a:spLocks/>
          </p:cNvSpPr>
          <p:nvPr/>
        </p:nvSpPr>
        <p:spPr bwMode="auto">
          <a:xfrm>
            <a:off x="3759200" y="2449513"/>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79" name="Freeform 83"/>
          <p:cNvSpPr>
            <a:spLocks/>
          </p:cNvSpPr>
          <p:nvPr/>
        </p:nvSpPr>
        <p:spPr bwMode="auto">
          <a:xfrm>
            <a:off x="4244975" y="284480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0" name="Freeform 84"/>
          <p:cNvSpPr>
            <a:spLocks/>
          </p:cNvSpPr>
          <p:nvPr/>
        </p:nvSpPr>
        <p:spPr bwMode="auto">
          <a:xfrm>
            <a:off x="4708525" y="28448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1" name="Freeform 85"/>
          <p:cNvSpPr>
            <a:spLocks/>
          </p:cNvSpPr>
          <p:nvPr/>
        </p:nvSpPr>
        <p:spPr bwMode="auto">
          <a:xfrm>
            <a:off x="4244975" y="3262313"/>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2" name="Freeform 86"/>
          <p:cNvSpPr>
            <a:spLocks/>
          </p:cNvSpPr>
          <p:nvPr/>
        </p:nvSpPr>
        <p:spPr bwMode="auto">
          <a:xfrm>
            <a:off x="4244975" y="28448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3" name="Freeform 87"/>
          <p:cNvSpPr>
            <a:spLocks/>
          </p:cNvSpPr>
          <p:nvPr/>
        </p:nvSpPr>
        <p:spPr bwMode="auto">
          <a:xfrm>
            <a:off x="3759200" y="2844800"/>
            <a:ext cx="509588"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4" name="Freeform 88"/>
          <p:cNvSpPr>
            <a:spLocks/>
          </p:cNvSpPr>
          <p:nvPr/>
        </p:nvSpPr>
        <p:spPr bwMode="auto">
          <a:xfrm>
            <a:off x="4244975" y="2844800"/>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5" name="Freeform 89"/>
          <p:cNvSpPr>
            <a:spLocks/>
          </p:cNvSpPr>
          <p:nvPr/>
        </p:nvSpPr>
        <p:spPr bwMode="auto">
          <a:xfrm>
            <a:off x="3759200" y="32623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6" name="Freeform 90"/>
          <p:cNvSpPr>
            <a:spLocks/>
          </p:cNvSpPr>
          <p:nvPr/>
        </p:nvSpPr>
        <p:spPr bwMode="auto">
          <a:xfrm>
            <a:off x="3759200" y="284480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7" name="Freeform 91"/>
          <p:cNvSpPr>
            <a:spLocks/>
          </p:cNvSpPr>
          <p:nvPr/>
        </p:nvSpPr>
        <p:spPr bwMode="auto">
          <a:xfrm>
            <a:off x="4244975" y="32623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8" name="Freeform 92"/>
          <p:cNvSpPr>
            <a:spLocks/>
          </p:cNvSpPr>
          <p:nvPr/>
        </p:nvSpPr>
        <p:spPr bwMode="auto">
          <a:xfrm>
            <a:off x="4708525" y="3262313"/>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89" name="Freeform 93"/>
          <p:cNvSpPr>
            <a:spLocks/>
          </p:cNvSpPr>
          <p:nvPr/>
        </p:nvSpPr>
        <p:spPr bwMode="auto">
          <a:xfrm>
            <a:off x="4244975" y="3679825"/>
            <a:ext cx="465138"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0" name="Freeform 94"/>
          <p:cNvSpPr>
            <a:spLocks/>
          </p:cNvSpPr>
          <p:nvPr/>
        </p:nvSpPr>
        <p:spPr bwMode="auto">
          <a:xfrm>
            <a:off x="4244975" y="32623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1" name="Freeform 95"/>
          <p:cNvSpPr>
            <a:spLocks/>
          </p:cNvSpPr>
          <p:nvPr/>
        </p:nvSpPr>
        <p:spPr bwMode="auto">
          <a:xfrm>
            <a:off x="3759200" y="3262313"/>
            <a:ext cx="509588"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2" name="Freeform 96"/>
          <p:cNvSpPr>
            <a:spLocks/>
          </p:cNvSpPr>
          <p:nvPr/>
        </p:nvSpPr>
        <p:spPr bwMode="auto">
          <a:xfrm>
            <a:off x="4244975" y="3262313"/>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3" name="Freeform 97"/>
          <p:cNvSpPr>
            <a:spLocks/>
          </p:cNvSpPr>
          <p:nvPr/>
        </p:nvSpPr>
        <p:spPr bwMode="auto">
          <a:xfrm>
            <a:off x="3759200" y="3679825"/>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4" name="Freeform 98"/>
          <p:cNvSpPr>
            <a:spLocks/>
          </p:cNvSpPr>
          <p:nvPr/>
        </p:nvSpPr>
        <p:spPr bwMode="auto">
          <a:xfrm>
            <a:off x="3759200" y="32623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5" name="Freeform 99"/>
          <p:cNvSpPr>
            <a:spLocks/>
          </p:cNvSpPr>
          <p:nvPr/>
        </p:nvSpPr>
        <p:spPr bwMode="auto">
          <a:xfrm>
            <a:off x="6119813" y="2032000"/>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6" name="Freeform 100"/>
          <p:cNvSpPr>
            <a:spLocks/>
          </p:cNvSpPr>
          <p:nvPr/>
        </p:nvSpPr>
        <p:spPr bwMode="auto">
          <a:xfrm>
            <a:off x="6119813" y="24495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7" name="Freeform 101"/>
          <p:cNvSpPr>
            <a:spLocks/>
          </p:cNvSpPr>
          <p:nvPr/>
        </p:nvSpPr>
        <p:spPr bwMode="auto">
          <a:xfrm>
            <a:off x="6119813" y="20320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8" name="Freeform 102"/>
          <p:cNvSpPr>
            <a:spLocks/>
          </p:cNvSpPr>
          <p:nvPr/>
        </p:nvSpPr>
        <p:spPr bwMode="auto">
          <a:xfrm>
            <a:off x="5656263" y="2032000"/>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99" name="Freeform 103"/>
          <p:cNvSpPr>
            <a:spLocks/>
          </p:cNvSpPr>
          <p:nvPr/>
        </p:nvSpPr>
        <p:spPr bwMode="auto">
          <a:xfrm>
            <a:off x="6119813" y="2032000"/>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0" name="Freeform 104"/>
          <p:cNvSpPr>
            <a:spLocks/>
          </p:cNvSpPr>
          <p:nvPr/>
        </p:nvSpPr>
        <p:spPr bwMode="auto">
          <a:xfrm>
            <a:off x="5656263" y="2449513"/>
            <a:ext cx="465137"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1" name="Freeform 105"/>
          <p:cNvSpPr>
            <a:spLocks/>
          </p:cNvSpPr>
          <p:nvPr/>
        </p:nvSpPr>
        <p:spPr bwMode="auto">
          <a:xfrm>
            <a:off x="5656263" y="20320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2" name="Freeform 106"/>
          <p:cNvSpPr>
            <a:spLocks/>
          </p:cNvSpPr>
          <p:nvPr/>
        </p:nvSpPr>
        <p:spPr bwMode="auto">
          <a:xfrm>
            <a:off x="6119813" y="2449513"/>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3" name="Freeform 107"/>
          <p:cNvSpPr>
            <a:spLocks/>
          </p:cNvSpPr>
          <p:nvPr/>
        </p:nvSpPr>
        <p:spPr bwMode="auto">
          <a:xfrm>
            <a:off x="6605588" y="24495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4" name="Freeform 108"/>
          <p:cNvSpPr>
            <a:spLocks/>
          </p:cNvSpPr>
          <p:nvPr/>
        </p:nvSpPr>
        <p:spPr bwMode="auto">
          <a:xfrm>
            <a:off x="6119813" y="2844800"/>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5" name="Freeform 109"/>
          <p:cNvSpPr>
            <a:spLocks/>
          </p:cNvSpPr>
          <p:nvPr/>
        </p:nvSpPr>
        <p:spPr bwMode="auto">
          <a:xfrm>
            <a:off x="6119813" y="2449513"/>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6" name="Freeform 110"/>
          <p:cNvSpPr>
            <a:spLocks/>
          </p:cNvSpPr>
          <p:nvPr/>
        </p:nvSpPr>
        <p:spPr bwMode="auto">
          <a:xfrm>
            <a:off x="5656263" y="24495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7" name="Freeform 111"/>
          <p:cNvSpPr>
            <a:spLocks/>
          </p:cNvSpPr>
          <p:nvPr/>
        </p:nvSpPr>
        <p:spPr bwMode="auto">
          <a:xfrm>
            <a:off x="6119813" y="24495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8" name="Freeform 112"/>
          <p:cNvSpPr>
            <a:spLocks/>
          </p:cNvSpPr>
          <p:nvPr/>
        </p:nvSpPr>
        <p:spPr bwMode="auto">
          <a:xfrm>
            <a:off x="5656263" y="2844800"/>
            <a:ext cx="465137"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09" name="Freeform 113"/>
          <p:cNvSpPr>
            <a:spLocks/>
          </p:cNvSpPr>
          <p:nvPr/>
        </p:nvSpPr>
        <p:spPr bwMode="auto">
          <a:xfrm>
            <a:off x="5656263" y="2449513"/>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0" name="Freeform 114"/>
          <p:cNvSpPr>
            <a:spLocks/>
          </p:cNvSpPr>
          <p:nvPr/>
        </p:nvSpPr>
        <p:spPr bwMode="auto">
          <a:xfrm>
            <a:off x="6119813" y="2844800"/>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1" name="Freeform 115"/>
          <p:cNvSpPr>
            <a:spLocks/>
          </p:cNvSpPr>
          <p:nvPr/>
        </p:nvSpPr>
        <p:spPr bwMode="auto">
          <a:xfrm>
            <a:off x="6605588" y="2844800"/>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2" name="Freeform 116"/>
          <p:cNvSpPr>
            <a:spLocks/>
          </p:cNvSpPr>
          <p:nvPr/>
        </p:nvSpPr>
        <p:spPr bwMode="auto">
          <a:xfrm>
            <a:off x="6119813" y="32623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3" name="Freeform 117"/>
          <p:cNvSpPr>
            <a:spLocks/>
          </p:cNvSpPr>
          <p:nvPr/>
        </p:nvSpPr>
        <p:spPr bwMode="auto">
          <a:xfrm>
            <a:off x="6119813" y="28448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4" name="Freeform 118"/>
          <p:cNvSpPr>
            <a:spLocks/>
          </p:cNvSpPr>
          <p:nvPr/>
        </p:nvSpPr>
        <p:spPr bwMode="auto">
          <a:xfrm>
            <a:off x="5656263" y="2844800"/>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5" name="Freeform 119"/>
          <p:cNvSpPr>
            <a:spLocks/>
          </p:cNvSpPr>
          <p:nvPr/>
        </p:nvSpPr>
        <p:spPr bwMode="auto">
          <a:xfrm>
            <a:off x="6119813" y="2844800"/>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6" name="Freeform 120"/>
          <p:cNvSpPr>
            <a:spLocks/>
          </p:cNvSpPr>
          <p:nvPr/>
        </p:nvSpPr>
        <p:spPr bwMode="auto">
          <a:xfrm>
            <a:off x="5656263" y="3262313"/>
            <a:ext cx="465137"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7" name="Freeform 121"/>
          <p:cNvSpPr>
            <a:spLocks/>
          </p:cNvSpPr>
          <p:nvPr/>
        </p:nvSpPr>
        <p:spPr bwMode="auto">
          <a:xfrm>
            <a:off x="5656263" y="284480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8" name="Freeform 122"/>
          <p:cNvSpPr>
            <a:spLocks/>
          </p:cNvSpPr>
          <p:nvPr/>
        </p:nvSpPr>
        <p:spPr bwMode="auto">
          <a:xfrm>
            <a:off x="6119813" y="3262313"/>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19" name="Freeform 123"/>
          <p:cNvSpPr>
            <a:spLocks/>
          </p:cNvSpPr>
          <p:nvPr/>
        </p:nvSpPr>
        <p:spPr bwMode="auto">
          <a:xfrm>
            <a:off x="6605588" y="3262313"/>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0" name="Freeform 124"/>
          <p:cNvSpPr>
            <a:spLocks/>
          </p:cNvSpPr>
          <p:nvPr/>
        </p:nvSpPr>
        <p:spPr bwMode="auto">
          <a:xfrm>
            <a:off x="6119813" y="3679825"/>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1" name="Freeform 125"/>
          <p:cNvSpPr>
            <a:spLocks/>
          </p:cNvSpPr>
          <p:nvPr/>
        </p:nvSpPr>
        <p:spPr bwMode="auto">
          <a:xfrm>
            <a:off x="6119813" y="32623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2" name="Rectangle 126"/>
          <p:cNvSpPr>
            <a:spLocks noChangeArrowheads="1"/>
          </p:cNvSpPr>
          <p:nvPr/>
        </p:nvSpPr>
        <p:spPr bwMode="auto">
          <a:xfrm>
            <a:off x="5662613" y="3268663"/>
            <a:ext cx="450850" cy="404812"/>
          </a:xfrm>
          <a:prstGeom prst="rect">
            <a:avLst/>
          </a:prstGeom>
          <a:solidFill>
            <a:schemeClr val="accent1"/>
          </a:solidFill>
          <a:ln w="12700">
            <a:solidFill>
              <a:srgbClr val="D6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023" name="Freeform 127"/>
          <p:cNvSpPr>
            <a:spLocks/>
          </p:cNvSpPr>
          <p:nvPr/>
        </p:nvSpPr>
        <p:spPr bwMode="auto">
          <a:xfrm>
            <a:off x="5656263" y="32623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4" name="Freeform 128"/>
          <p:cNvSpPr>
            <a:spLocks/>
          </p:cNvSpPr>
          <p:nvPr/>
        </p:nvSpPr>
        <p:spPr bwMode="auto">
          <a:xfrm>
            <a:off x="6119813" y="3262313"/>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5" name="Freeform 129"/>
          <p:cNvSpPr>
            <a:spLocks/>
          </p:cNvSpPr>
          <p:nvPr/>
        </p:nvSpPr>
        <p:spPr bwMode="auto">
          <a:xfrm>
            <a:off x="5656263" y="3679825"/>
            <a:ext cx="465137"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6" name="Freeform 130"/>
          <p:cNvSpPr>
            <a:spLocks/>
          </p:cNvSpPr>
          <p:nvPr/>
        </p:nvSpPr>
        <p:spPr bwMode="auto">
          <a:xfrm>
            <a:off x="5656263" y="3262313"/>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7" name="Freeform 131"/>
          <p:cNvSpPr>
            <a:spLocks/>
          </p:cNvSpPr>
          <p:nvPr/>
        </p:nvSpPr>
        <p:spPr bwMode="auto">
          <a:xfrm>
            <a:off x="3295650" y="3679825"/>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8" name="Freeform 132"/>
          <p:cNvSpPr>
            <a:spLocks/>
          </p:cNvSpPr>
          <p:nvPr/>
        </p:nvSpPr>
        <p:spPr bwMode="auto">
          <a:xfrm>
            <a:off x="3759200" y="3679825"/>
            <a:ext cx="26988"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29" name="Freeform 133"/>
          <p:cNvSpPr>
            <a:spLocks/>
          </p:cNvSpPr>
          <p:nvPr/>
        </p:nvSpPr>
        <p:spPr bwMode="auto">
          <a:xfrm>
            <a:off x="3295650" y="4075113"/>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0" name="Freeform 134"/>
          <p:cNvSpPr>
            <a:spLocks/>
          </p:cNvSpPr>
          <p:nvPr/>
        </p:nvSpPr>
        <p:spPr bwMode="auto">
          <a:xfrm>
            <a:off x="3295650" y="3679825"/>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1" name="Freeform 135"/>
          <p:cNvSpPr>
            <a:spLocks/>
          </p:cNvSpPr>
          <p:nvPr/>
        </p:nvSpPr>
        <p:spPr bwMode="auto">
          <a:xfrm>
            <a:off x="2811463" y="3679825"/>
            <a:ext cx="508000" cy="26988"/>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2" name="Freeform 136"/>
          <p:cNvSpPr>
            <a:spLocks/>
          </p:cNvSpPr>
          <p:nvPr/>
        </p:nvSpPr>
        <p:spPr bwMode="auto">
          <a:xfrm>
            <a:off x="3295650" y="3679825"/>
            <a:ext cx="26988"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3" name="Freeform 137"/>
          <p:cNvSpPr>
            <a:spLocks/>
          </p:cNvSpPr>
          <p:nvPr/>
        </p:nvSpPr>
        <p:spPr bwMode="auto">
          <a:xfrm>
            <a:off x="2811463" y="4075113"/>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4" name="Freeform 138"/>
          <p:cNvSpPr>
            <a:spLocks/>
          </p:cNvSpPr>
          <p:nvPr/>
        </p:nvSpPr>
        <p:spPr bwMode="auto">
          <a:xfrm>
            <a:off x="2811463" y="3679825"/>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5" name="Freeform 139"/>
          <p:cNvSpPr>
            <a:spLocks/>
          </p:cNvSpPr>
          <p:nvPr/>
        </p:nvSpPr>
        <p:spPr bwMode="auto">
          <a:xfrm>
            <a:off x="3295650" y="40751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6" name="Freeform 140"/>
          <p:cNvSpPr>
            <a:spLocks/>
          </p:cNvSpPr>
          <p:nvPr/>
        </p:nvSpPr>
        <p:spPr bwMode="auto">
          <a:xfrm>
            <a:off x="3759200" y="4075113"/>
            <a:ext cx="26988"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7" name="Freeform 141"/>
          <p:cNvSpPr>
            <a:spLocks/>
          </p:cNvSpPr>
          <p:nvPr/>
        </p:nvSpPr>
        <p:spPr bwMode="auto">
          <a:xfrm>
            <a:off x="3295650" y="4491038"/>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8" name="Freeform 142"/>
          <p:cNvSpPr>
            <a:spLocks/>
          </p:cNvSpPr>
          <p:nvPr/>
        </p:nvSpPr>
        <p:spPr bwMode="auto">
          <a:xfrm>
            <a:off x="3295650" y="4075113"/>
            <a:ext cx="26988"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39" name="Freeform 143"/>
          <p:cNvSpPr>
            <a:spLocks/>
          </p:cNvSpPr>
          <p:nvPr/>
        </p:nvSpPr>
        <p:spPr bwMode="auto">
          <a:xfrm>
            <a:off x="2811463" y="4075113"/>
            <a:ext cx="508000" cy="26987"/>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0" name="Freeform 144"/>
          <p:cNvSpPr>
            <a:spLocks/>
          </p:cNvSpPr>
          <p:nvPr/>
        </p:nvSpPr>
        <p:spPr bwMode="auto">
          <a:xfrm>
            <a:off x="3295650" y="4075113"/>
            <a:ext cx="26988"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1" name="Freeform 145"/>
          <p:cNvSpPr>
            <a:spLocks/>
          </p:cNvSpPr>
          <p:nvPr/>
        </p:nvSpPr>
        <p:spPr bwMode="auto">
          <a:xfrm>
            <a:off x="2811463" y="4491038"/>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2" name="Freeform 146"/>
          <p:cNvSpPr>
            <a:spLocks/>
          </p:cNvSpPr>
          <p:nvPr/>
        </p:nvSpPr>
        <p:spPr bwMode="auto">
          <a:xfrm>
            <a:off x="2811463" y="4075113"/>
            <a:ext cx="26987"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3" name="Freeform 147"/>
          <p:cNvSpPr>
            <a:spLocks/>
          </p:cNvSpPr>
          <p:nvPr/>
        </p:nvSpPr>
        <p:spPr bwMode="auto">
          <a:xfrm>
            <a:off x="3295650" y="4491038"/>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4" name="Freeform 148"/>
          <p:cNvSpPr>
            <a:spLocks/>
          </p:cNvSpPr>
          <p:nvPr/>
        </p:nvSpPr>
        <p:spPr bwMode="auto">
          <a:xfrm>
            <a:off x="3759200" y="4491038"/>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5" name="Freeform 149"/>
          <p:cNvSpPr>
            <a:spLocks/>
          </p:cNvSpPr>
          <p:nvPr/>
        </p:nvSpPr>
        <p:spPr bwMode="auto">
          <a:xfrm>
            <a:off x="3295650" y="4908550"/>
            <a:ext cx="465138"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6" name="Freeform 150"/>
          <p:cNvSpPr>
            <a:spLocks/>
          </p:cNvSpPr>
          <p:nvPr/>
        </p:nvSpPr>
        <p:spPr bwMode="auto">
          <a:xfrm>
            <a:off x="3295650" y="4491038"/>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7" name="Freeform 151"/>
          <p:cNvSpPr>
            <a:spLocks/>
          </p:cNvSpPr>
          <p:nvPr/>
        </p:nvSpPr>
        <p:spPr bwMode="auto">
          <a:xfrm>
            <a:off x="2811463" y="4491038"/>
            <a:ext cx="508000" cy="26987"/>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8" name="Freeform 152"/>
          <p:cNvSpPr>
            <a:spLocks/>
          </p:cNvSpPr>
          <p:nvPr/>
        </p:nvSpPr>
        <p:spPr bwMode="auto">
          <a:xfrm>
            <a:off x="3295650" y="4491038"/>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49" name="Freeform 153"/>
          <p:cNvSpPr>
            <a:spLocks/>
          </p:cNvSpPr>
          <p:nvPr/>
        </p:nvSpPr>
        <p:spPr bwMode="auto">
          <a:xfrm>
            <a:off x="2811463" y="4908550"/>
            <a:ext cx="485775" cy="26988"/>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0" name="Freeform 154"/>
          <p:cNvSpPr>
            <a:spLocks/>
          </p:cNvSpPr>
          <p:nvPr/>
        </p:nvSpPr>
        <p:spPr bwMode="auto">
          <a:xfrm>
            <a:off x="2811463" y="4491038"/>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1" name="Freeform 155"/>
          <p:cNvSpPr>
            <a:spLocks/>
          </p:cNvSpPr>
          <p:nvPr/>
        </p:nvSpPr>
        <p:spPr bwMode="auto">
          <a:xfrm>
            <a:off x="3295650" y="490855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2" name="Freeform 156"/>
          <p:cNvSpPr>
            <a:spLocks/>
          </p:cNvSpPr>
          <p:nvPr/>
        </p:nvSpPr>
        <p:spPr bwMode="auto">
          <a:xfrm>
            <a:off x="3759200" y="490855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3" name="Freeform 157"/>
          <p:cNvSpPr>
            <a:spLocks/>
          </p:cNvSpPr>
          <p:nvPr/>
        </p:nvSpPr>
        <p:spPr bwMode="auto">
          <a:xfrm>
            <a:off x="3295650" y="5303838"/>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4" name="Freeform 158"/>
          <p:cNvSpPr>
            <a:spLocks/>
          </p:cNvSpPr>
          <p:nvPr/>
        </p:nvSpPr>
        <p:spPr bwMode="auto">
          <a:xfrm>
            <a:off x="3295650" y="4908550"/>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5" name="Freeform 159"/>
          <p:cNvSpPr>
            <a:spLocks/>
          </p:cNvSpPr>
          <p:nvPr/>
        </p:nvSpPr>
        <p:spPr bwMode="auto">
          <a:xfrm>
            <a:off x="2811463" y="4908550"/>
            <a:ext cx="508000" cy="26988"/>
          </a:xfrm>
          <a:custGeom>
            <a:avLst/>
            <a:gdLst>
              <a:gd name="T0" fmla="*/ 0 w 320"/>
              <a:gd name="T1" fmla="*/ 0 h 17"/>
              <a:gd name="T2" fmla="*/ 319 w 320"/>
              <a:gd name="T3" fmla="*/ 0 h 17"/>
              <a:gd name="T4" fmla="*/ 319 w 320"/>
              <a:gd name="T5" fmla="*/ 16 h 17"/>
              <a:gd name="T6" fmla="*/ 0 w 320"/>
              <a:gd name="T7" fmla="*/ 16 h 17"/>
              <a:gd name="T8" fmla="*/ 0 w 320"/>
              <a:gd name="T9" fmla="*/ 0 h 17"/>
            </a:gdLst>
            <a:ahLst/>
            <a:cxnLst>
              <a:cxn ang="0">
                <a:pos x="T0" y="T1"/>
              </a:cxn>
              <a:cxn ang="0">
                <a:pos x="T2" y="T3"/>
              </a:cxn>
              <a:cxn ang="0">
                <a:pos x="T4" y="T5"/>
              </a:cxn>
              <a:cxn ang="0">
                <a:pos x="T6" y="T7"/>
              </a:cxn>
              <a:cxn ang="0">
                <a:pos x="T8" y="T9"/>
              </a:cxn>
            </a:cxnLst>
            <a:rect l="0" t="0" r="r" b="b"/>
            <a:pathLst>
              <a:path w="320" h="17">
                <a:moveTo>
                  <a:pt x="0" y="0"/>
                </a:moveTo>
                <a:lnTo>
                  <a:pt x="319" y="0"/>
                </a:lnTo>
                <a:lnTo>
                  <a:pt x="319"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6" name="Freeform 160"/>
          <p:cNvSpPr>
            <a:spLocks/>
          </p:cNvSpPr>
          <p:nvPr/>
        </p:nvSpPr>
        <p:spPr bwMode="auto">
          <a:xfrm>
            <a:off x="3295650" y="490855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7" name="Freeform 161"/>
          <p:cNvSpPr>
            <a:spLocks/>
          </p:cNvSpPr>
          <p:nvPr/>
        </p:nvSpPr>
        <p:spPr bwMode="auto">
          <a:xfrm>
            <a:off x="2811463" y="5303838"/>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8" name="Freeform 162"/>
          <p:cNvSpPr>
            <a:spLocks/>
          </p:cNvSpPr>
          <p:nvPr/>
        </p:nvSpPr>
        <p:spPr bwMode="auto">
          <a:xfrm>
            <a:off x="2811463" y="4908550"/>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59" name="Freeform 163"/>
          <p:cNvSpPr>
            <a:spLocks/>
          </p:cNvSpPr>
          <p:nvPr/>
        </p:nvSpPr>
        <p:spPr bwMode="auto">
          <a:xfrm>
            <a:off x="5170488" y="3679825"/>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0" name="Freeform 164"/>
          <p:cNvSpPr>
            <a:spLocks/>
          </p:cNvSpPr>
          <p:nvPr/>
        </p:nvSpPr>
        <p:spPr bwMode="auto">
          <a:xfrm>
            <a:off x="5656263" y="3679825"/>
            <a:ext cx="26987"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1" name="Freeform 165"/>
          <p:cNvSpPr>
            <a:spLocks/>
          </p:cNvSpPr>
          <p:nvPr/>
        </p:nvSpPr>
        <p:spPr bwMode="auto">
          <a:xfrm>
            <a:off x="5170488" y="40751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2" name="Freeform 166"/>
          <p:cNvSpPr>
            <a:spLocks/>
          </p:cNvSpPr>
          <p:nvPr/>
        </p:nvSpPr>
        <p:spPr bwMode="auto">
          <a:xfrm>
            <a:off x="5170488" y="3679825"/>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3" name="Freeform 167"/>
          <p:cNvSpPr>
            <a:spLocks/>
          </p:cNvSpPr>
          <p:nvPr/>
        </p:nvSpPr>
        <p:spPr bwMode="auto">
          <a:xfrm>
            <a:off x="4708525" y="3679825"/>
            <a:ext cx="485775" cy="26988"/>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4" name="Freeform 168"/>
          <p:cNvSpPr>
            <a:spLocks/>
          </p:cNvSpPr>
          <p:nvPr/>
        </p:nvSpPr>
        <p:spPr bwMode="auto">
          <a:xfrm>
            <a:off x="5170488" y="3679825"/>
            <a:ext cx="26987"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5" name="Freeform 169"/>
          <p:cNvSpPr>
            <a:spLocks/>
          </p:cNvSpPr>
          <p:nvPr/>
        </p:nvSpPr>
        <p:spPr bwMode="auto">
          <a:xfrm>
            <a:off x="4708525" y="4075113"/>
            <a:ext cx="463550" cy="26987"/>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6" name="Freeform 170"/>
          <p:cNvSpPr>
            <a:spLocks/>
          </p:cNvSpPr>
          <p:nvPr/>
        </p:nvSpPr>
        <p:spPr bwMode="auto">
          <a:xfrm>
            <a:off x="4708525" y="3679825"/>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7" name="Freeform 171"/>
          <p:cNvSpPr>
            <a:spLocks/>
          </p:cNvSpPr>
          <p:nvPr/>
        </p:nvSpPr>
        <p:spPr bwMode="auto">
          <a:xfrm>
            <a:off x="5170488" y="4075113"/>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8" name="Freeform 172"/>
          <p:cNvSpPr>
            <a:spLocks/>
          </p:cNvSpPr>
          <p:nvPr/>
        </p:nvSpPr>
        <p:spPr bwMode="auto">
          <a:xfrm>
            <a:off x="5656263" y="4075113"/>
            <a:ext cx="26987"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69" name="Freeform 173"/>
          <p:cNvSpPr>
            <a:spLocks/>
          </p:cNvSpPr>
          <p:nvPr/>
        </p:nvSpPr>
        <p:spPr bwMode="auto">
          <a:xfrm>
            <a:off x="5170488" y="4491038"/>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0" name="Freeform 174"/>
          <p:cNvSpPr>
            <a:spLocks/>
          </p:cNvSpPr>
          <p:nvPr/>
        </p:nvSpPr>
        <p:spPr bwMode="auto">
          <a:xfrm>
            <a:off x="5170488" y="4075113"/>
            <a:ext cx="26987"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1" name="Freeform 175"/>
          <p:cNvSpPr>
            <a:spLocks/>
          </p:cNvSpPr>
          <p:nvPr/>
        </p:nvSpPr>
        <p:spPr bwMode="auto">
          <a:xfrm>
            <a:off x="4708525" y="4075113"/>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2" name="Freeform 176"/>
          <p:cNvSpPr>
            <a:spLocks/>
          </p:cNvSpPr>
          <p:nvPr/>
        </p:nvSpPr>
        <p:spPr bwMode="auto">
          <a:xfrm>
            <a:off x="5170488" y="4075113"/>
            <a:ext cx="26987"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3" name="Freeform 177"/>
          <p:cNvSpPr>
            <a:spLocks/>
          </p:cNvSpPr>
          <p:nvPr/>
        </p:nvSpPr>
        <p:spPr bwMode="auto">
          <a:xfrm>
            <a:off x="4708525" y="4491038"/>
            <a:ext cx="463550" cy="26987"/>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4" name="Freeform 178"/>
          <p:cNvSpPr>
            <a:spLocks/>
          </p:cNvSpPr>
          <p:nvPr/>
        </p:nvSpPr>
        <p:spPr bwMode="auto">
          <a:xfrm>
            <a:off x="4708525" y="4075113"/>
            <a:ext cx="26988"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5" name="Freeform 179"/>
          <p:cNvSpPr>
            <a:spLocks/>
          </p:cNvSpPr>
          <p:nvPr/>
        </p:nvSpPr>
        <p:spPr bwMode="auto">
          <a:xfrm>
            <a:off x="5170488" y="4491038"/>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6" name="Freeform 180"/>
          <p:cNvSpPr>
            <a:spLocks/>
          </p:cNvSpPr>
          <p:nvPr/>
        </p:nvSpPr>
        <p:spPr bwMode="auto">
          <a:xfrm>
            <a:off x="5656263" y="4491038"/>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7" name="Freeform 181"/>
          <p:cNvSpPr>
            <a:spLocks/>
          </p:cNvSpPr>
          <p:nvPr/>
        </p:nvSpPr>
        <p:spPr bwMode="auto">
          <a:xfrm>
            <a:off x="5170488" y="4908550"/>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8" name="Freeform 182"/>
          <p:cNvSpPr>
            <a:spLocks/>
          </p:cNvSpPr>
          <p:nvPr/>
        </p:nvSpPr>
        <p:spPr bwMode="auto">
          <a:xfrm>
            <a:off x="5170488" y="4491038"/>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79" name="Freeform 183"/>
          <p:cNvSpPr>
            <a:spLocks/>
          </p:cNvSpPr>
          <p:nvPr/>
        </p:nvSpPr>
        <p:spPr bwMode="auto">
          <a:xfrm>
            <a:off x="4708525" y="4491038"/>
            <a:ext cx="485775" cy="26987"/>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0" name="Freeform 184"/>
          <p:cNvSpPr>
            <a:spLocks/>
          </p:cNvSpPr>
          <p:nvPr/>
        </p:nvSpPr>
        <p:spPr bwMode="auto">
          <a:xfrm>
            <a:off x="5170488" y="4491038"/>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1" name="Freeform 185"/>
          <p:cNvSpPr>
            <a:spLocks/>
          </p:cNvSpPr>
          <p:nvPr/>
        </p:nvSpPr>
        <p:spPr bwMode="auto">
          <a:xfrm>
            <a:off x="4708525" y="4908550"/>
            <a:ext cx="463550" cy="26988"/>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2" name="Freeform 186"/>
          <p:cNvSpPr>
            <a:spLocks/>
          </p:cNvSpPr>
          <p:nvPr/>
        </p:nvSpPr>
        <p:spPr bwMode="auto">
          <a:xfrm>
            <a:off x="4708525" y="4491038"/>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3" name="Freeform 187"/>
          <p:cNvSpPr>
            <a:spLocks/>
          </p:cNvSpPr>
          <p:nvPr/>
        </p:nvSpPr>
        <p:spPr bwMode="auto">
          <a:xfrm>
            <a:off x="5170488" y="4908550"/>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4" name="Freeform 188"/>
          <p:cNvSpPr>
            <a:spLocks/>
          </p:cNvSpPr>
          <p:nvPr/>
        </p:nvSpPr>
        <p:spPr bwMode="auto">
          <a:xfrm>
            <a:off x="5656263" y="490855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5" name="Freeform 189"/>
          <p:cNvSpPr>
            <a:spLocks/>
          </p:cNvSpPr>
          <p:nvPr/>
        </p:nvSpPr>
        <p:spPr bwMode="auto">
          <a:xfrm>
            <a:off x="5170488" y="5303838"/>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6" name="Freeform 190"/>
          <p:cNvSpPr>
            <a:spLocks/>
          </p:cNvSpPr>
          <p:nvPr/>
        </p:nvSpPr>
        <p:spPr bwMode="auto">
          <a:xfrm>
            <a:off x="5170488" y="4908550"/>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7" name="Freeform 191"/>
          <p:cNvSpPr>
            <a:spLocks/>
          </p:cNvSpPr>
          <p:nvPr/>
        </p:nvSpPr>
        <p:spPr bwMode="auto">
          <a:xfrm>
            <a:off x="4708525" y="4908550"/>
            <a:ext cx="485775" cy="26988"/>
          </a:xfrm>
          <a:custGeom>
            <a:avLst/>
            <a:gdLst>
              <a:gd name="T0" fmla="*/ 0 w 306"/>
              <a:gd name="T1" fmla="*/ 0 h 17"/>
              <a:gd name="T2" fmla="*/ 305 w 306"/>
              <a:gd name="T3" fmla="*/ 0 h 17"/>
              <a:gd name="T4" fmla="*/ 305 w 306"/>
              <a:gd name="T5" fmla="*/ 16 h 17"/>
              <a:gd name="T6" fmla="*/ 0 w 306"/>
              <a:gd name="T7" fmla="*/ 16 h 17"/>
              <a:gd name="T8" fmla="*/ 0 w 306"/>
              <a:gd name="T9" fmla="*/ 0 h 17"/>
            </a:gdLst>
            <a:ahLst/>
            <a:cxnLst>
              <a:cxn ang="0">
                <a:pos x="T0" y="T1"/>
              </a:cxn>
              <a:cxn ang="0">
                <a:pos x="T2" y="T3"/>
              </a:cxn>
              <a:cxn ang="0">
                <a:pos x="T4" y="T5"/>
              </a:cxn>
              <a:cxn ang="0">
                <a:pos x="T6" y="T7"/>
              </a:cxn>
              <a:cxn ang="0">
                <a:pos x="T8" y="T9"/>
              </a:cxn>
            </a:cxnLst>
            <a:rect l="0" t="0" r="r" b="b"/>
            <a:pathLst>
              <a:path w="306" h="17">
                <a:moveTo>
                  <a:pt x="0" y="0"/>
                </a:moveTo>
                <a:lnTo>
                  <a:pt x="305" y="0"/>
                </a:lnTo>
                <a:lnTo>
                  <a:pt x="305"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8" name="Freeform 192"/>
          <p:cNvSpPr>
            <a:spLocks/>
          </p:cNvSpPr>
          <p:nvPr/>
        </p:nvSpPr>
        <p:spPr bwMode="auto">
          <a:xfrm>
            <a:off x="5170488" y="490855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89" name="Freeform 193"/>
          <p:cNvSpPr>
            <a:spLocks/>
          </p:cNvSpPr>
          <p:nvPr/>
        </p:nvSpPr>
        <p:spPr bwMode="auto">
          <a:xfrm>
            <a:off x="4708525" y="5303838"/>
            <a:ext cx="463550" cy="26987"/>
          </a:xfrm>
          <a:custGeom>
            <a:avLst/>
            <a:gdLst>
              <a:gd name="T0" fmla="*/ 0 w 292"/>
              <a:gd name="T1" fmla="*/ 0 h 17"/>
              <a:gd name="T2" fmla="*/ 291 w 292"/>
              <a:gd name="T3" fmla="*/ 0 h 17"/>
              <a:gd name="T4" fmla="*/ 291 w 292"/>
              <a:gd name="T5" fmla="*/ 16 h 17"/>
              <a:gd name="T6" fmla="*/ 0 w 292"/>
              <a:gd name="T7" fmla="*/ 16 h 17"/>
              <a:gd name="T8" fmla="*/ 0 w 292"/>
              <a:gd name="T9" fmla="*/ 0 h 17"/>
            </a:gdLst>
            <a:ahLst/>
            <a:cxnLst>
              <a:cxn ang="0">
                <a:pos x="T0" y="T1"/>
              </a:cxn>
              <a:cxn ang="0">
                <a:pos x="T2" y="T3"/>
              </a:cxn>
              <a:cxn ang="0">
                <a:pos x="T4" y="T5"/>
              </a:cxn>
              <a:cxn ang="0">
                <a:pos x="T6" y="T7"/>
              </a:cxn>
              <a:cxn ang="0">
                <a:pos x="T8" y="T9"/>
              </a:cxn>
            </a:cxnLst>
            <a:rect l="0" t="0" r="r" b="b"/>
            <a:pathLst>
              <a:path w="292" h="17">
                <a:moveTo>
                  <a:pt x="0" y="0"/>
                </a:moveTo>
                <a:lnTo>
                  <a:pt x="291" y="0"/>
                </a:lnTo>
                <a:lnTo>
                  <a:pt x="291"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0" name="Freeform 194"/>
          <p:cNvSpPr>
            <a:spLocks/>
          </p:cNvSpPr>
          <p:nvPr/>
        </p:nvSpPr>
        <p:spPr bwMode="auto">
          <a:xfrm>
            <a:off x="4708525" y="4908550"/>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1" name="Freeform 195"/>
          <p:cNvSpPr>
            <a:spLocks/>
          </p:cNvSpPr>
          <p:nvPr/>
        </p:nvSpPr>
        <p:spPr bwMode="auto">
          <a:xfrm>
            <a:off x="4244975" y="3679825"/>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2" name="Freeform 196"/>
          <p:cNvSpPr>
            <a:spLocks/>
          </p:cNvSpPr>
          <p:nvPr/>
        </p:nvSpPr>
        <p:spPr bwMode="auto">
          <a:xfrm>
            <a:off x="4708525" y="3679825"/>
            <a:ext cx="26988"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3" name="Freeform 197"/>
          <p:cNvSpPr>
            <a:spLocks/>
          </p:cNvSpPr>
          <p:nvPr/>
        </p:nvSpPr>
        <p:spPr bwMode="auto">
          <a:xfrm>
            <a:off x="4244975" y="4075113"/>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4" name="Freeform 198"/>
          <p:cNvSpPr>
            <a:spLocks/>
          </p:cNvSpPr>
          <p:nvPr/>
        </p:nvSpPr>
        <p:spPr bwMode="auto">
          <a:xfrm>
            <a:off x="4244975" y="3679825"/>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5" name="Freeform 199"/>
          <p:cNvSpPr>
            <a:spLocks/>
          </p:cNvSpPr>
          <p:nvPr/>
        </p:nvSpPr>
        <p:spPr bwMode="auto">
          <a:xfrm>
            <a:off x="3759200" y="3679825"/>
            <a:ext cx="509588"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6" name="Freeform 200"/>
          <p:cNvSpPr>
            <a:spLocks/>
          </p:cNvSpPr>
          <p:nvPr/>
        </p:nvSpPr>
        <p:spPr bwMode="auto">
          <a:xfrm>
            <a:off x="4244975" y="3679825"/>
            <a:ext cx="26988"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7" name="Freeform 201"/>
          <p:cNvSpPr>
            <a:spLocks/>
          </p:cNvSpPr>
          <p:nvPr/>
        </p:nvSpPr>
        <p:spPr bwMode="auto">
          <a:xfrm>
            <a:off x="3759200" y="40751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8" name="Freeform 202"/>
          <p:cNvSpPr>
            <a:spLocks/>
          </p:cNvSpPr>
          <p:nvPr/>
        </p:nvSpPr>
        <p:spPr bwMode="auto">
          <a:xfrm>
            <a:off x="3759200" y="3679825"/>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099" name="Freeform 203"/>
          <p:cNvSpPr>
            <a:spLocks/>
          </p:cNvSpPr>
          <p:nvPr/>
        </p:nvSpPr>
        <p:spPr bwMode="auto">
          <a:xfrm>
            <a:off x="4244975" y="4075113"/>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0" name="Freeform 204"/>
          <p:cNvSpPr>
            <a:spLocks/>
          </p:cNvSpPr>
          <p:nvPr/>
        </p:nvSpPr>
        <p:spPr bwMode="auto">
          <a:xfrm>
            <a:off x="4708525" y="4075113"/>
            <a:ext cx="26988"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1" name="Freeform 205"/>
          <p:cNvSpPr>
            <a:spLocks/>
          </p:cNvSpPr>
          <p:nvPr/>
        </p:nvSpPr>
        <p:spPr bwMode="auto">
          <a:xfrm>
            <a:off x="4244975" y="4491038"/>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2" name="Freeform 206"/>
          <p:cNvSpPr>
            <a:spLocks/>
          </p:cNvSpPr>
          <p:nvPr/>
        </p:nvSpPr>
        <p:spPr bwMode="auto">
          <a:xfrm>
            <a:off x="4244975" y="4075113"/>
            <a:ext cx="26988"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3" name="Freeform 207"/>
          <p:cNvSpPr>
            <a:spLocks/>
          </p:cNvSpPr>
          <p:nvPr/>
        </p:nvSpPr>
        <p:spPr bwMode="auto">
          <a:xfrm>
            <a:off x="3759200" y="4075113"/>
            <a:ext cx="509588"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4" name="Freeform 208"/>
          <p:cNvSpPr>
            <a:spLocks/>
          </p:cNvSpPr>
          <p:nvPr/>
        </p:nvSpPr>
        <p:spPr bwMode="auto">
          <a:xfrm>
            <a:off x="4244975" y="4075113"/>
            <a:ext cx="26988"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5" name="Freeform 209"/>
          <p:cNvSpPr>
            <a:spLocks/>
          </p:cNvSpPr>
          <p:nvPr/>
        </p:nvSpPr>
        <p:spPr bwMode="auto">
          <a:xfrm>
            <a:off x="3759200" y="4491038"/>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6" name="Freeform 210"/>
          <p:cNvSpPr>
            <a:spLocks/>
          </p:cNvSpPr>
          <p:nvPr/>
        </p:nvSpPr>
        <p:spPr bwMode="auto">
          <a:xfrm>
            <a:off x="3759200" y="4075113"/>
            <a:ext cx="26988"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7" name="Freeform 211"/>
          <p:cNvSpPr>
            <a:spLocks/>
          </p:cNvSpPr>
          <p:nvPr/>
        </p:nvSpPr>
        <p:spPr bwMode="auto">
          <a:xfrm>
            <a:off x="4244975" y="4491038"/>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8" name="Freeform 212"/>
          <p:cNvSpPr>
            <a:spLocks/>
          </p:cNvSpPr>
          <p:nvPr/>
        </p:nvSpPr>
        <p:spPr bwMode="auto">
          <a:xfrm>
            <a:off x="4708525" y="4491038"/>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09" name="Freeform 213"/>
          <p:cNvSpPr>
            <a:spLocks/>
          </p:cNvSpPr>
          <p:nvPr/>
        </p:nvSpPr>
        <p:spPr bwMode="auto">
          <a:xfrm>
            <a:off x="4244975" y="4908550"/>
            <a:ext cx="465138"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0" name="Freeform 214"/>
          <p:cNvSpPr>
            <a:spLocks/>
          </p:cNvSpPr>
          <p:nvPr/>
        </p:nvSpPr>
        <p:spPr bwMode="auto">
          <a:xfrm>
            <a:off x="4244975" y="4491038"/>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1" name="Freeform 215"/>
          <p:cNvSpPr>
            <a:spLocks/>
          </p:cNvSpPr>
          <p:nvPr/>
        </p:nvSpPr>
        <p:spPr bwMode="auto">
          <a:xfrm>
            <a:off x="3759200" y="4491038"/>
            <a:ext cx="509588"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2" name="Freeform 216"/>
          <p:cNvSpPr>
            <a:spLocks/>
          </p:cNvSpPr>
          <p:nvPr/>
        </p:nvSpPr>
        <p:spPr bwMode="auto">
          <a:xfrm>
            <a:off x="4244975" y="4491038"/>
            <a:ext cx="26988"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3" name="Freeform 217"/>
          <p:cNvSpPr>
            <a:spLocks/>
          </p:cNvSpPr>
          <p:nvPr/>
        </p:nvSpPr>
        <p:spPr bwMode="auto">
          <a:xfrm>
            <a:off x="3759200" y="490855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4" name="Freeform 218"/>
          <p:cNvSpPr>
            <a:spLocks/>
          </p:cNvSpPr>
          <p:nvPr/>
        </p:nvSpPr>
        <p:spPr bwMode="auto">
          <a:xfrm>
            <a:off x="3759200" y="4491038"/>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5" name="Freeform 219"/>
          <p:cNvSpPr>
            <a:spLocks/>
          </p:cNvSpPr>
          <p:nvPr/>
        </p:nvSpPr>
        <p:spPr bwMode="auto">
          <a:xfrm>
            <a:off x="4244975" y="4908550"/>
            <a:ext cx="487363"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6" name="Freeform 220"/>
          <p:cNvSpPr>
            <a:spLocks/>
          </p:cNvSpPr>
          <p:nvPr/>
        </p:nvSpPr>
        <p:spPr bwMode="auto">
          <a:xfrm>
            <a:off x="4708525" y="490855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7" name="Freeform 221"/>
          <p:cNvSpPr>
            <a:spLocks/>
          </p:cNvSpPr>
          <p:nvPr/>
        </p:nvSpPr>
        <p:spPr bwMode="auto">
          <a:xfrm>
            <a:off x="4244975" y="5303838"/>
            <a:ext cx="465138"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8" name="Freeform 222"/>
          <p:cNvSpPr>
            <a:spLocks/>
          </p:cNvSpPr>
          <p:nvPr/>
        </p:nvSpPr>
        <p:spPr bwMode="auto">
          <a:xfrm>
            <a:off x="4244975" y="4908550"/>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19" name="Freeform 223"/>
          <p:cNvSpPr>
            <a:spLocks/>
          </p:cNvSpPr>
          <p:nvPr/>
        </p:nvSpPr>
        <p:spPr bwMode="auto">
          <a:xfrm>
            <a:off x="3759200" y="4908550"/>
            <a:ext cx="509588"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0" name="Freeform 224"/>
          <p:cNvSpPr>
            <a:spLocks/>
          </p:cNvSpPr>
          <p:nvPr/>
        </p:nvSpPr>
        <p:spPr bwMode="auto">
          <a:xfrm>
            <a:off x="4244975" y="4908550"/>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1" name="Freeform 225"/>
          <p:cNvSpPr>
            <a:spLocks/>
          </p:cNvSpPr>
          <p:nvPr/>
        </p:nvSpPr>
        <p:spPr bwMode="auto">
          <a:xfrm>
            <a:off x="3759200" y="5303838"/>
            <a:ext cx="487363"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2" name="Freeform 226"/>
          <p:cNvSpPr>
            <a:spLocks/>
          </p:cNvSpPr>
          <p:nvPr/>
        </p:nvSpPr>
        <p:spPr bwMode="auto">
          <a:xfrm>
            <a:off x="3759200" y="4908550"/>
            <a:ext cx="26988"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3" name="Freeform 227"/>
          <p:cNvSpPr>
            <a:spLocks/>
          </p:cNvSpPr>
          <p:nvPr/>
        </p:nvSpPr>
        <p:spPr bwMode="auto">
          <a:xfrm>
            <a:off x="6119813" y="3679825"/>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4" name="Freeform 228"/>
          <p:cNvSpPr>
            <a:spLocks/>
          </p:cNvSpPr>
          <p:nvPr/>
        </p:nvSpPr>
        <p:spPr bwMode="auto">
          <a:xfrm>
            <a:off x="6605588" y="3679825"/>
            <a:ext cx="26987"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5" name="Freeform 229"/>
          <p:cNvSpPr>
            <a:spLocks/>
          </p:cNvSpPr>
          <p:nvPr/>
        </p:nvSpPr>
        <p:spPr bwMode="auto">
          <a:xfrm>
            <a:off x="6119813" y="40751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6" name="Freeform 230"/>
          <p:cNvSpPr>
            <a:spLocks/>
          </p:cNvSpPr>
          <p:nvPr/>
        </p:nvSpPr>
        <p:spPr bwMode="auto">
          <a:xfrm>
            <a:off x="6119813" y="3679825"/>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7" name="Freeform 231"/>
          <p:cNvSpPr>
            <a:spLocks/>
          </p:cNvSpPr>
          <p:nvPr/>
        </p:nvSpPr>
        <p:spPr bwMode="auto">
          <a:xfrm>
            <a:off x="5656263" y="3679825"/>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8" name="Freeform 232"/>
          <p:cNvSpPr>
            <a:spLocks/>
          </p:cNvSpPr>
          <p:nvPr/>
        </p:nvSpPr>
        <p:spPr bwMode="auto">
          <a:xfrm>
            <a:off x="6119813" y="3679825"/>
            <a:ext cx="26987" cy="417513"/>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29" name="Freeform 233"/>
          <p:cNvSpPr>
            <a:spLocks/>
          </p:cNvSpPr>
          <p:nvPr/>
        </p:nvSpPr>
        <p:spPr bwMode="auto">
          <a:xfrm>
            <a:off x="5656263" y="4075113"/>
            <a:ext cx="465137"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0" name="Freeform 234"/>
          <p:cNvSpPr>
            <a:spLocks/>
          </p:cNvSpPr>
          <p:nvPr/>
        </p:nvSpPr>
        <p:spPr bwMode="auto">
          <a:xfrm>
            <a:off x="5656263" y="3679825"/>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1" name="Freeform 235"/>
          <p:cNvSpPr>
            <a:spLocks/>
          </p:cNvSpPr>
          <p:nvPr/>
        </p:nvSpPr>
        <p:spPr bwMode="auto">
          <a:xfrm>
            <a:off x="6119813" y="4075113"/>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2" name="Freeform 236"/>
          <p:cNvSpPr>
            <a:spLocks/>
          </p:cNvSpPr>
          <p:nvPr/>
        </p:nvSpPr>
        <p:spPr bwMode="auto">
          <a:xfrm>
            <a:off x="6605588" y="4075113"/>
            <a:ext cx="26987"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3" name="Freeform 237"/>
          <p:cNvSpPr>
            <a:spLocks/>
          </p:cNvSpPr>
          <p:nvPr/>
        </p:nvSpPr>
        <p:spPr bwMode="auto">
          <a:xfrm>
            <a:off x="6119813" y="4491038"/>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4" name="Freeform 238"/>
          <p:cNvSpPr>
            <a:spLocks/>
          </p:cNvSpPr>
          <p:nvPr/>
        </p:nvSpPr>
        <p:spPr bwMode="auto">
          <a:xfrm>
            <a:off x="6119813" y="4075113"/>
            <a:ext cx="26987"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5" name="Freeform 239"/>
          <p:cNvSpPr>
            <a:spLocks/>
          </p:cNvSpPr>
          <p:nvPr/>
        </p:nvSpPr>
        <p:spPr bwMode="auto">
          <a:xfrm>
            <a:off x="5656263" y="4075113"/>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6" name="Freeform 240"/>
          <p:cNvSpPr>
            <a:spLocks/>
          </p:cNvSpPr>
          <p:nvPr/>
        </p:nvSpPr>
        <p:spPr bwMode="auto">
          <a:xfrm>
            <a:off x="6119813" y="4075113"/>
            <a:ext cx="26987" cy="439737"/>
          </a:xfrm>
          <a:custGeom>
            <a:avLst/>
            <a:gdLst>
              <a:gd name="T0" fmla="*/ 0 w 17"/>
              <a:gd name="T1" fmla="*/ 0 h 277"/>
              <a:gd name="T2" fmla="*/ 16 w 17"/>
              <a:gd name="T3" fmla="*/ 0 h 277"/>
              <a:gd name="T4" fmla="*/ 16 w 17"/>
              <a:gd name="T5" fmla="*/ 276 h 277"/>
              <a:gd name="T6" fmla="*/ 0 w 17"/>
              <a:gd name="T7" fmla="*/ 276 h 277"/>
              <a:gd name="T8" fmla="*/ 0 w 17"/>
              <a:gd name="T9" fmla="*/ 0 h 277"/>
            </a:gdLst>
            <a:ahLst/>
            <a:cxnLst>
              <a:cxn ang="0">
                <a:pos x="T0" y="T1"/>
              </a:cxn>
              <a:cxn ang="0">
                <a:pos x="T2" y="T3"/>
              </a:cxn>
              <a:cxn ang="0">
                <a:pos x="T4" y="T5"/>
              </a:cxn>
              <a:cxn ang="0">
                <a:pos x="T6" y="T7"/>
              </a:cxn>
              <a:cxn ang="0">
                <a:pos x="T8" y="T9"/>
              </a:cxn>
            </a:cxnLst>
            <a:rect l="0" t="0" r="r" b="b"/>
            <a:pathLst>
              <a:path w="17" h="277">
                <a:moveTo>
                  <a:pt x="0" y="0"/>
                </a:moveTo>
                <a:lnTo>
                  <a:pt x="16" y="0"/>
                </a:lnTo>
                <a:lnTo>
                  <a:pt x="16" y="276"/>
                </a:lnTo>
                <a:lnTo>
                  <a:pt x="0" y="27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7" name="Freeform 241"/>
          <p:cNvSpPr>
            <a:spLocks/>
          </p:cNvSpPr>
          <p:nvPr/>
        </p:nvSpPr>
        <p:spPr bwMode="auto">
          <a:xfrm>
            <a:off x="5656263" y="4491038"/>
            <a:ext cx="465137"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8" name="Freeform 242"/>
          <p:cNvSpPr>
            <a:spLocks/>
          </p:cNvSpPr>
          <p:nvPr/>
        </p:nvSpPr>
        <p:spPr bwMode="auto">
          <a:xfrm>
            <a:off x="5656263" y="4075113"/>
            <a:ext cx="26987" cy="417512"/>
          </a:xfrm>
          <a:custGeom>
            <a:avLst/>
            <a:gdLst>
              <a:gd name="T0" fmla="*/ 0 w 17"/>
              <a:gd name="T1" fmla="*/ 0 h 263"/>
              <a:gd name="T2" fmla="*/ 16 w 17"/>
              <a:gd name="T3" fmla="*/ 0 h 263"/>
              <a:gd name="T4" fmla="*/ 16 w 17"/>
              <a:gd name="T5" fmla="*/ 262 h 263"/>
              <a:gd name="T6" fmla="*/ 0 w 17"/>
              <a:gd name="T7" fmla="*/ 262 h 263"/>
              <a:gd name="T8" fmla="*/ 0 w 17"/>
              <a:gd name="T9" fmla="*/ 0 h 263"/>
            </a:gdLst>
            <a:ahLst/>
            <a:cxnLst>
              <a:cxn ang="0">
                <a:pos x="T0" y="T1"/>
              </a:cxn>
              <a:cxn ang="0">
                <a:pos x="T2" y="T3"/>
              </a:cxn>
              <a:cxn ang="0">
                <a:pos x="T4" y="T5"/>
              </a:cxn>
              <a:cxn ang="0">
                <a:pos x="T6" y="T7"/>
              </a:cxn>
              <a:cxn ang="0">
                <a:pos x="T8" y="T9"/>
              </a:cxn>
            </a:cxnLst>
            <a:rect l="0" t="0" r="r" b="b"/>
            <a:pathLst>
              <a:path w="17" h="263">
                <a:moveTo>
                  <a:pt x="0" y="0"/>
                </a:moveTo>
                <a:lnTo>
                  <a:pt x="16" y="0"/>
                </a:lnTo>
                <a:lnTo>
                  <a:pt x="16" y="262"/>
                </a:lnTo>
                <a:lnTo>
                  <a:pt x="0" y="262"/>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39" name="Freeform 243"/>
          <p:cNvSpPr>
            <a:spLocks/>
          </p:cNvSpPr>
          <p:nvPr/>
        </p:nvSpPr>
        <p:spPr bwMode="auto">
          <a:xfrm>
            <a:off x="6119813" y="4491038"/>
            <a:ext cx="509587" cy="26987"/>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0" name="Freeform 244"/>
          <p:cNvSpPr>
            <a:spLocks/>
          </p:cNvSpPr>
          <p:nvPr/>
        </p:nvSpPr>
        <p:spPr bwMode="auto">
          <a:xfrm>
            <a:off x="6605588" y="4491038"/>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1" name="Freeform 245"/>
          <p:cNvSpPr>
            <a:spLocks/>
          </p:cNvSpPr>
          <p:nvPr/>
        </p:nvSpPr>
        <p:spPr bwMode="auto">
          <a:xfrm>
            <a:off x="6119813" y="4908550"/>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2" name="Freeform 246"/>
          <p:cNvSpPr>
            <a:spLocks/>
          </p:cNvSpPr>
          <p:nvPr/>
        </p:nvSpPr>
        <p:spPr bwMode="auto">
          <a:xfrm>
            <a:off x="6119813" y="4491038"/>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3" name="Freeform 247"/>
          <p:cNvSpPr>
            <a:spLocks/>
          </p:cNvSpPr>
          <p:nvPr/>
        </p:nvSpPr>
        <p:spPr bwMode="auto">
          <a:xfrm>
            <a:off x="5656263" y="4491038"/>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4" name="Freeform 248"/>
          <p:cNvSpPr>
            <a:spLocks/>
          </p:cNvSpPr>
          <p:nvPr/>
        </p:nvSpPr>
        <p:spPr bwMode="auto">
          <a:xfrm>
            <a:off x="6119813" y="4491038"/>
            <a:ext cx="26987" cy="441325"/>
          </a:xfrm>
          <a:custGeom>
            <a:avLst/>
            <a:gdLst>
              <a:gd name="T0" fmla="*/ 0 w 17"/>
              <a:gd name="T1" fmla="*/ 0 h 278"/>
              <a:gd name="T2" fmla="*/ 16 w 17"/>
              <a:gd name="T3" fmla="*/ 0 h 278"/>
              <a:gd name="T4" fmla="*/ 16 w 17"/>
              <a:gd name="T5" fmla="*/ 277 h 278"/>
              <a:gd name="T6" fmla="*/ 0 w 17"/>
              <a:gd name="T7" fmla="*/ 277 h 278"/>
              <a:gd name="T8" fmla="*/ 0 w 17"/>
              <a:gd name="T9" fmla="*/ 0 h 278"/>
            </a:gdLst>
            <a:ahLst/>
            <a:cxnLst>
              <a:cxn ang="0">
                <a:pos x="T0" y="T1"/>
              </a:cxn>
              <a:cxn ang="0">
                <a:pos x="T2" y="T3"/>
              </a:cxn>
              <a:cxn ang="0">
                <a:pos x="T4" y="T5"/>
              </a:cxn>
              <a:cxn ang="0">
                <a:pos x="T6" y="T7"/>
              </a:cxn>
              <a:cxn ang="0">
                <a:pos x="T8" y="T9"/>
              </a:cxn>
            </a:cxnLst>
            <a:rect l="0" t="0" r="r" b="b"/>
            <a:pathLst>
              <a:path w="17" h="278">
                <a:moveTo>
                  <a:pt x="0" y="0"/>
                </a:moveTo>
                <a:lnTo>
                  <a:pt x="16" y="0"/>
                </a:lnTo>
                <a:lnTo>
                  <a:pt x="16" y="277"/>
                </a:lnTo>
                <a:lnTo>
                  <a:pt x="0" y="277"/>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5" name="Freeform 249"/>
          <p:cNvSpPr>
            <a:spLocks/>
          </p:cNvSpPr>
          <p:nvPr/>
        </p:nvSpPr>
        <p:spPr bwMode="auto">
          <a:xfrm>
            <a:off x="5656263" y="4908550"/>
            <a:ext cx="465137" cy="26988"/>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6" name="Freeform 250"/>
          <p:cNvSpPr>
            <a:spLocks/>
          </p:cNvSpPr>
          <p:nvPr/>
        </p:nvSpPr>
        <p:spPr bwMode="auto">
          <a:xfrm>
            <a:off x="5656263" y="4491038"/>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7" name="Freeform 251"/>
          <p:cNvSpPr>
            <a:spLocks/>
          </p:cNvSpPr>
          <p:nvPr/>
        </p:nvSpPr>
        <p:spPr bwMode="auto">
          <a:xfrm>
            <a:off x="6119813" y="4908550"/>
            <a:ext cx="509587" cy="26988"/>
          </a:xfrm>
          <a:custGeom>
            <a:avLst/>
            <a:gdLst>
              <a:gd name="T0" fmla="*/ 0 w 321"/>
              <a:gd name="T1" fmla="*/ 0 h 17"/>
              <a:gd name="T2" fmla="*/ 320 w 321"/>
              <a:gd name="T3" fmla="*/ 0 h 17"/>
              <a:gd name="T4" fmla="*/ 320 w 321"/>
              <a:gd name="T5" fmla="*/ 16 h 17"/>
              <a:gd name="T6" fmla="*/ 0 w 321"/>
              <a:gd name="T7" fmla="*/ 16 h 17"/>
              <a:gd name="T8" fmla="*/ 0 w 321"/>
              <a:gd name="T9" fmla="*/ 0 h 17"/>
            </a:gdLst>
            <a:ahLst/>
            <a:cxnLst>
              <a:cxn ang="0">
                <a:pos x="T0" y="T1"/>
              </a:cxn>
              <a:cxn ang="0">
                <a:pos x="T2" y="T3"/>
              </a:cxn>
              <a:cxn ang="0">
                <a:pos x="T4" y="T5"/>
              </a:cxn>
              <a:cxn ang="0">
                <a:pos x="T6" y="T7"/>
              </a:cxn>
              <a:cxn ang="0">
                <a:pos x="T8" y="T9"/>
              </a:cxn>
            </a:cxnLst>
            <a:rect l="0" t="0" r="r" b="b"/>
            <a:pathLst>
              <a:path w="321" h="17">
                <a:moveTo>
                  <a:pt x="0" y="0"/>
                </a:moveTo>
                <a:lnTo>
                  <a:pt x="320" y="0"/>
                </a:lnTo>
                <a:lnTo>
                  <a:pt x="32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8" name="Freeform 252"/>
          <p:cNvSpPr>
            <a:spLocks/>
          </p:cNvSpPr>
          <p:nvPr/>
        </p:nvSpPr>
        <p:spPr bwMode="auto">
          <a:xfrm>
            <a:off x="6605588" y="490855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49" name="Freeform 253"/>
          <p:cNvSpPr>
            <a:spLocks/>
          </p:cNvSpPr>
          <p:nvPr/>
        </p:nvSpPr>
        <p:spPr bwMode="auto">
          <a:xfrm>
            <a:off x="6119813" y="5303838"/>
            <a:ext cx="487362" cy="26987"/>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50" name="Freeform 254"/>
          <p:cNvSpPr>
            <a:spLocks/>
          </p:cNvSpPr>
          <p:nvPr/>
        </p:nvSpPr>
        <p:spPr bwMode="auto">
          <a:xfrm>
            <a:off x="6119813" y="4908550"/>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51" name="Freeform 255"/>
          <p:cNvSpPr>
            <a:spLocks/>
          </p:cNvSpPr>
          <p:nvPr/>
        </p:nvSpPr>
        <p:spPr bwMode="auto">
          <a:xfrm>
            <a:off x="5656263" y="4908550"/>
            <a:ext cx="487362" cy="26988"/>
          </a:xfrm>
          <a:custGeom>
            <a:avLst/>
            <a:gdLst>
              <a:gd name="T0" fmla="*/ 0 w 307"/>
              <a:gd name="T1" fmla="*/ 0 h 17"/>
              <a:gd name="T2" fmla="*/ 306 w 307"/>
              <a:gd name="T3" fmla="*/ 0 h 17"/>
              <a:gd name="T4" fmla="*/ 306 w 307"/>
              <a:gd name="T5" fmla="*/ 16 h 17"/>
              <a:gd name="T6" fmla="*/ 0 w 307"/>
              <a:gd name="T7" fmla="*/ 16 h 17"/>
              <a:gd name="T8" fmla="*/ 0 w 307"/>
              <a:gd name="T9" fmla="*/ 0 h 17"/>
            </a:gdLst>
            <a:ahLst/>
            <a:cxnLst>
              <a:cxn ang="0">
                <a:pos x="T0" y="T1"/>
              </a:cxn>
              <a:cxn ang="0">
                <a:pos x="T2" y="T3"/>
              </a:cxn>
              <a:cxn ang="0">
                <a:pos x="T4" y="T5"/>
              </a:cxn>
              <a:cxn ang="0">
                <a:pos x="T6" y="T7"/>
              </a:cxn>
              <a:cxn ang="0">
                <a:pos x="T8" y="T9"/>
              </a:cxn>
            </a:cxnLst>
            <a:rect l="0" t="0" r="r" b="b"/>
            <a:pathLst>
              <a:path w="307" h="17">
                <a:moveTo>
                  <a:pt x="0" y="0"/>
                </a:moveTo>
                <a:lnTo>
                  <a:pt x="306" y="0"/>
                </a:lnTo>
                <a:lnTo>
                  <a:pt x="306"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52" name="Freeform 256"/>
          <p:cNvSpPr>
            <a:spLocks/>
          </p:cNvSpPr>
          <p:nvPr/>
        </p:nvSpPr>
        <p:spPr bwMode="auto">
          <a:xfrm>
            <a:off x="6119813" y="4908550"/>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53" name="Freeform 257"/>
          <p:cNvSpPr>
            <a:spLocks/>
          </p:cNvSpPr>
          <p:nvPr/>
        </p:nvSpPr>
        <p:spPr bwMode="auto">
          <a:xfrm>
            <a:off x="5656263" y="5303838"/>
            <a:ext cx="465137" cy="26987"/>
          </a:xfrm>
          <a:custGeom>
            <a:avLst/>
            <a:gdLst>
              <a:gd name="T0" fmla="*/ 0 w 293"/>
              <a:gd name="T1" fmla="*/ 0 h 17"/>
              <a:gd name="T2" fmla="*/ 292 w 293"/>
              <a:gd name="T3" fmla="*/ 0 h 17"/>
              <a:gd name="T4" fmla="*/ 292 w 293"/>
              <a:gd name="T5" fmla="*/ 16 h 17"/>
              <a:gd name="T6" fmla="*/ 0 w 293"/>
              <a:gd name="T7" fmla="*/ 16 h 17"/>
              <a:gd name="T8" fmla="*/ 0 w 293"/>
              <a:gd name="T9" fmla="*/ 0 h 17"/>
            </a:gdLst>
            <a:ahLst/>
            <a:cxnLst>
              <a:cxn ang="0">
                <a:pos x="T0" y="T1"/>
              </a:cxn>
              <a:cxn ang="0">
                <a:pos x="T2" y="T3"/>
              </a:cxn>
              <a:cxn ang="0">
                <a:pos x="T4" y="T5"/>
              </a:cxn>
              <a:cxn ang="0">
                <a:pos x="T6" y="T7"/>
              </a:cxn>
              <a:cxn ang="0">
                <a:pos x="T8" y="T9"/>
              </a:cxn>
            </a:cxnLst>
            <a:rect l="0" t="0" r="r" b="b"/>
            <a:pathLst>
              <a:path w="293" h="17">
                <a:moveTo>
                  <a:pt x="0" y="0"/>
                </a:moveTo>
                <a:lnTo>
                  <a:pt x="292" y="0"/>
                </a:lnTo>
                <a:lnTo>
                  <a:pt x="292"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54" name="Freeform 258"/>
          <p:cNvSpPr>
            <a:spLocks/>
          </p:cNvSpPr>
          <p:nvPr/>
        </p:nvSpPr>
        <p:spPr bwMode="auto">
          <a:xfrm>
            <a:off x="5656263" y="4908550"/>
            <a:ext cx="26987" cy="396875"/>
          </a:xfrm>
          <a:custGeom>
            <a:avLst/>
            <a:gdLst>
              <a:gd name="T0" fmla="*/ 0 w 17"/>
              <a:gd name="T1" fmla="*/ 0 h 250"/>
              <a:gd name="T2" fmla="*/ 16 w 17"/>
              <a:gd name="T3" fmla="*/ 0 h 250"/>
              <a:gd name="T4" fmla="*/ 16 w 17"/>
              <a:gd name="T5" fmla="*/ 249 h 250"/>
              <a:gd name="T6" fmla="*/ 0 w 17"/>
              <a:gd name="T7" fmla="*/ 249 h 250"/>
              <a:gd name="T8" fmla="*/ 0 w 17"/>
              <a:gd name="T9" fmla="*/ 0 h 250"/>
            </a:gdLst>
            <a:ahLst/>
            <a:cxnLst>
              <a:cxn ang="0">
                <a:pos x="T0" y="T1"/>
              </a:cxn>
              <a:cxn ang="0">
                <a:pos x="T2" y="T3"/>
              </a:cxn>
              <a:cxn ang="0">
                <a:pos x="T4" y="T5"/>
              </a:cxn>
              <a:cxn ang="0">
                <a:pos x="T6" y="T7"/>
              </a:cxn>
              <a:cxn ang="0">
                <a:pos x="T8" y="T9"/>
              </a:cxn>
            </a:cxnLst>
            <a:rect l="0" t="0" r="r" b="b"/>
            <a:pathLst>
              <a:path w="17" h="250">
                <a:moveTo>
                  <a:pt x="0" y="0"/>
                </a:moveTo>
                <a:lnTo>
                  <a:pt x="16" y="0"/>
                </a:lnTo>
                <a:lnTo>
                  <a:pt x="16" y="249"/>
                </a:lnTo>
                <a:lnTo>
                  <a:pt x="0" y="249"/>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55" name="Rectangle 259"/>
          <p:cNvSpPr>
            <a:spLocks noChangeArrowheads="1"/>
          </p:cNvSpPr>
          <p:nvPr/>
        </p:nvSpPr>
        <p:spPr bwMode="auto">
          <a:xfrm>
            <a:off x="3138488" y="5764213"/>
            <a:ext cx="9985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1400" b="1">
                <a:solidFill>
                  <a:schemeClr val="folHlink"/>
                </a:solidFill>
                <a:latin typeface="Times New Roman" pitchFamily="18" charset="0"/>
              </a:rPr>
              <a:t>Figure 3.1 </a:t>
            </a:r>
          </a:p>
        </p:txBody>
      </p:sp>
      <p:sp>
        <p:nvSpPr>
          <p:cNvPr id="81156" name="Rectangle 260"/>
          <p:cNvSpPr>
            <a:spLocks noChangeArrowheads="1"/>
          </p:cNvSpPr>
          <p:nvPr/>
        </p:nvSpPr>
        <p:spPr bwMode="auto">
          <a:xfrm>
            <a:off x="3954463" y="5781675"/>
            <a:ext cx="21637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1400">
                <a:solidFill>
                  <a:schemeClr val="folHlink"/>
                </a:solidFill>
                <a:latin typeface="Times New Roman" pitchFamily="18" charset="0"/>
              </a:rPr>
              <a:t>Generic structure for a grid.</a:t>
            </a:r>
          </a:p>
        </p:txBody>
      </p:sp>
      <p:sp>
        <p:nvSpPr>
          <p:cNvPr id="81157" name="Rectangle 261"/>
          <p:cNvSpPr>
            <a:spLocks noChangeArrowheads="1"/>
          </p:cNvSpPr>
          <p:nvPr/>
        </p:nvSpPr>
        <p:spPr bwMode="auto">
          <a:xfrm rot="16200000">
            <a:off x="1891506" y="4018757"/>
            <a:ext cx="339725" cy="35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1700" b="1">
                <a:solidFill>
                  <a:schemeClr val="tx2"/>
                </a:solidFill>
                <a:latin typeface="Times New Roman" pitchFamily="18" charset="0"/>
              </a:rPr>
              <a:t>R</a:t>
            </a:r>
          </a:p>
        </p:txBody>
      </p:sp>
      <p:sp>
        <p:nvSpPr>
          <p:cNvPr id="81158" name="Rectangle 262"/>
          <p:cNvSpPr>
            <a:spLocks noChangeArrowheads="1"/>
          </p:cNvSpPr>
          <p:nvPr/>
        </p:nvSpPr>
        <p:spPr bwMode="auto">
          <a:xfrm rot="16200000">
            <a:off x="1915319" y="3888581"/>
            <a:ext cx="292100" cy="35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1700" b="1" dirty="0">
                <a:solidFill>
                  <a:schemeClr val="tx2"/>
                </a:solidFill>
                <a:latin typeface="Times New Roman" pitchFamily="18" charset="0"/>
              </a:rPr>
              <a:t>o</a:t>
            </a:r>
          </a:p>
        </p:txBody>
      </p:sp>
      <p:sp>
        <p:nvSpPr>
          <p:cNvPr id="81159" name="Rectangle 263"/>
          <p:cNvSpPr>
            <a:spLocks noChangeArrowheads="1"/>
          </p:cNvSpPr>
          <p:nvPr/>
        </p:nvSpPr>
        <p:spPr bwMode="auto">
          <a:xfrm rot="16200000">
            <a:off x="1891506" y="3755232"/>
            <a:ext cx="339725" cy="35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1700" b="1" dirty="0">
                <a:solidFill>
                  <a:schemeClr val="tx2"/>
                </a:solidFill>
                <a:latin typeface="Times New Roman" pitchFamily="18" charset="0"/>
              </a:rPr>
              <a:t>w</a:t>
            </a:r>
          </a:p>
        </p:txBody>
      </p:sp>
      <p:sp>
        <p:nvSpPr>
          <p:cNvPr id="81160" name="Rectangle 264"/>
          <p:cNvSpPr>
            <a:spLocks noChangeArrowheads="1"/>
          </p:cNvSpPr>
          <p:nvPr/>
        </p:nvSpPr>
        <p:spPr bwMode="auto">
          <a:xfrm rot="16200000">
            <a:off x="1927225" y="3635375"/>
            <a:ext cx="268288" cy="35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1700" b="1" dirty="0">
                <a:solidFill>
                  <a:schemeClr val="tx2"/>
                </a:solidFill>
                <a:latin typeface="Times New Roman" pitchFamily="18" charset="0"/>
              </a:rPr>
              <a:t>s</a:t>
            </a:r>
          </a:p>
        </p:txBody>
      </p:sp>
      <p:sp>
        <p:nvSpPr>
          <p:cNvPr id="81161" name="Rectangle 265"/>
          <p:cNvSpPr>
            <a:spLocks noChangeArrowheads="1"/>
          </p:cNvSpPr>
          <p:nvPr/>
        </p:nvSpPr>
        <p:spPr bwMode="auto">
          <a:xfrm>
            <a:off x="3887788" y="5351463"/>
            <a:ext cx="1011237" cy="35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1700" b="1">
                <a:solidFill>
                  <a:schemeClr val="tx2"/>
                </a:solidFill>
                <a:latin typeface="Times New Roman" pitchFamily="18" charset="0"/>
              </a:rPr>
              <a:t>Columns</a:t>
            </a:r>
          </a:p>
        </p:txBody>
      </p:sp>
      <p:sp>
        <p:nvSpPr>
          <p:cNvPr id="81162" name="Freeform 266"/>
          <p:cNvSpPr>
            <a:spLocks/>
          </p:cNvSpPr>
          <p:nvPr/>
        </p:nvSpPr>
        <p:spPr bwMode="auto">
          <a:xfrm>
            <a:off x="2546350" y="4886325"/>
            <a:ext cx="26988" cy="1588"/>
          </a:xfrm>
          <a:custGeom>
            <a:avLst/>
            <a:gdLst>
              <a:gd name="T0" fmla="*/ 16 w 17"/>
              <a:gd name="T1" fmla="*/ 0 h 1"/>
              <a:gd name="T2" fmla="*/ 16 w 17"/>
              <a:gd name="T3" fmla="*/ 0 h 1"/>
              <a:gd name="T4" fmla="*/ 0 w 17"/>
              <a:gd name="T5" fmla="*/ 0 h 1"/>
              <a:gd name="T6" fmla="*/ 0 w 17"/>
              <a:gd name="T7" fmla="*/ 0 h 1"/>
              <a:gd name="T8" fmla="*/ 16 w 17"/>
              <a:gd name="T9" fmla="*/ 0 h 1"/>
            </a:gdLst>
            <a:ahLst/>
            <a:cxnLst>
              <a:cxn ang="0">
                <a:pos x="T0" y="T1"/>
              </a:cxn>
              <a:cxn ang="0">
                <a:pos x="T2" y="T3"/>
              </a:cxn>
              <a:cxn ang="0">
                <a:pos x="T4" y="T5"/>
              </a:cxn>
              <a:cxn ang="0">
                <a:pos x="T6" y="T7"/>
              </a:cxn>
              <a:cxn ang="0">
                <a:pos x="T8" y="T9"/>
              </a:cxn>
            </a:cxnLst>
            <a:rect l="0" t="0" r="r" b="b"/>
            <a:pathLst>
              <a:path w="17" h="1">
                <a:moveTo>
                  <a:pt x="16" y="0"/>
                </a:moveTo>
                <a:lnTo>
                  <a:pt x="16" y="0"/>
                </a:lnTo>
                <a:lnTo>
                  <a:pt x="0" y="0"/>
                </a:lnTo>
                <a:lnTo>
                  <a:pt x="0" y="0"/>
                </a:lnTo>
                <a:lnTo>
                  <a:pt x="1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63" name="Freeform 267"/>
          <p:cNvSpPr>
            <a:spLocks/>
          </p:cNvSpPr>
          <p:nvPr/>
        </p:nvSpPr>
        <p:spPr bwMode="auto">
          <a:xfrm>
            <a:off x="2546350" y="5281613"/>
            <a:ext cx="26988" cy="1587"/>
          </a:xfrm>
          <a:custGeom>
            <a:avLst/>
            <a:gdLst>
              <a:gd name="T0" fmla="*/ 16 w 17"/>
              <a:gd name="T1" fmla="*/ 0 h 1"/>
              <a:gd name="T2" fmla="*/ 16 w 17"/>
              <a:gd name="T3" fmla="*/ 0 h 1"/>
              <a:gd name="T4" fmla="*/ 0 w 17"/>
              <a:gd name="T5" fmla="*/ 0 h 1"/>
              <a:gd name="T6" fmla="*/ 0 w 17"/>
              <a:gd name="T7" fmla="*/ 0 h 1"/>
              <a:gd name="T8" fmla="*/ 16 w 17"/>
              <a:gd name="T9" fmla="*/ 0 h 1"/>
            </a:gdLst>
            <a:ahLst/>
            <a:cxnLst>
              <a:cxn ang="0">
                <a:pos x="T0" y="T1"/>
              </a:cxn>
              <a:cxn ang="0">
                <a:pos x="T2" y="T3"/>
              </a:cxn>
              <a:cxn ang="0">
                <a:pos x="T4" y="T5"/>
              </a:cxn>
              <a:cxn ang="0">
                <a:pos x="T6" y="T7"/>
              </a:cxn>
              <a:cxn ang="0">
                <a:pos x="T8" y="T9"/>
              </a:cxn>
            </a:cxnLst>
            <a:rect l="0" t="0" r="r" b="b"/>
            <a:pathLst>
              <a:path w="17" h="1">
                <a:moveTo>
                  <a:pt x="16" y="0"/>
                </a:moveTo>
                <a:lnTo>
                  <a:pt x="16" y="0"/>
                </a:lnTo>
                <a:lnTo>
                  <a:pt x="0" y="0"/>
                </a:lnTo>
                <a:lnTo>
                  <a:pt x="0" y="0"/>
                </a:lnTo>
                <a:lnTo>
                  <a:pt x="1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64" name="Freeform 268"/>
          <p:cNvSpPr>
            <a:spLocks/>
          </p:cNvSpPr>
          <p:nvPr/>
        </p:nvSpPr>
        <p:spPr bwMode="auto">
          <a:xfrm>
            <a:off x="2546350" y="4886325"/>
            <a:ext cx="26988" cy="396875"/>
          </a:xfrm>
          <a:custGeom>
            <a:avLst/>
            <a:gdLst>
              <a:gd name="T0" fmla="*/ 16 w 17"/>
              <a:gd name="T1" fmla="*/ 0 h 250"/>
              <a:gd name="T2" fmla="*/ 0 w 17"/>
              <a:gd name="T3" fmla="*/ 0 h 250"/>
              <a:gd name="T4" fmla="*/ 0 w 17"/>
              <a:gd name="T5" fmla="*/ 249 h 250"/>
              <a:gd name="T6" fmla="*/ 16 w 17"/>
              <a:gd name="T7" fmla="*/ 249 h 250"/>
              <a:gd name="T8" fmla="*/ 16 w 17"/>
              <a:gd name="T9" fmla="*/ 0 h 250"/>
            </a:gdLst>
            <a:ahLst/>
            <a:cxnLst>
              <a:cxn ang="0">
                <a:pos x="T0" y="T1"/>
              </a:cxn>
              <a:cxn ang="0">
                <a:pos x="T2" y="T3"/>
              </a:cxn>
              <a:cxn ang="0">
                <a:pos x="T4" y="T5"/>
              </a:cxn>
              <a:cxn ang="0">
                <a:pos x="T6" y="T7"/>
              </a:cxn>
              <a:cxn ang="0">
                <a:pos x="T8" y="T9"/>
              </a:cxn>
            </a:cxnLst>
            <a:rect l="0" t="0" r="r" b="b"/>
            <a:pathLst>
              <a:path w="17" h="250">
                <a:moveTo>
                  <a:pt x="16" y="0"/>
                </a:moveTo>
                <a:lnTo>
                  <a:pt x="0" y="0"/>
                </a:lnTo>
                <a:lnTo>
                  <a:pt x="0" y="249"/>
                </a:lnTo>
                <a:lnTo>
                  <a:pt x="16" y="249"/>
                </a:lnTo>
                <a:lnTo>
                  <a:pt x="1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65" name="Freeform 269"/>
          <p:cNvSpPr>
            <a:spLocks/>
          </p:cNvSpPr>
          <p:nvPr/>
        </p:nvSpPr>
        <p:spPr bwMode="auto">
          <a:xfrm>
            <a:off x="2568575" y="4886325"/>
            <a:ext cx="1588" cy="26988"/>
          </a:xfrm>
          <a:custGeom>
            <a:avLst/>
            <a:gdLst>
              <a:gd name="T0" fmla="*/ 0 w 1"/>
              <a:gd name="T1" fmla="*/ 0 h 17"/>
              <a:gd name="T2" fmla="*/ 0 w 1"/>
              <a:gd name="T3" fmla="*/ 0 h 17"/>
              <a:gd name="T4" fmla="*/ 0 w 1"/>
              <a:gd name="T5" fmla="*/ 16 h 17"/>
              <a:gd name="T6" fmla="*/ 0 w 1"/>
              <a:gd name="T7" fmla="*/ 16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lnTo>
                  <a:pt x="0" y="0"/>
                </a:lnTo>
                <a:lnTo>
                  <a:pt x="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66" name="Freeform 270"/>
          <p:cNvSpPr>
            <a:spLocks/>
          </p:cNvSpPr>
          <p:nvPr/>
        </p:nvSpPr>
        <p:spPr bwMode="auto">
          <a:xfrm>
            <a:off x="2655888" y="4886325"/>
            <a:ext cx="1587" cy="26988"/>
          </a:xfrm>
          <a:custGeom>
            <a:avLst/>
            <a:gdLst>
              <a:gd name="T0" fmla="*/ 0 w 1"/>
              <a:gd name="T1" fmla="*/ 0 h 17"/>
              <a:gd name="T2" fmla="*/ 0 w 1"/>
              <a:gd name="T3" fmla="*/ 0 h 17"/>
              <a:gd name="T4" fmla="*/ 0 w 1"/>
              <a:gd name="T5" fmla="*/ 16 h 17"/>
              <a:gd name="T6" fmla="*/ 0 w 1"/>
              <a:gd name="T7" fmla="*/ 16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lnTo>
                  <a:pt x="0" y="0"/>
                </a:lnTo>
                <a:lnTo>
                  <a:pt x="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67" name="Freeform 271"/>
          <p:cNvSpPr>
            <a:spLocks/>
          </p:cNvSpPr>
          <p:nvPr/>
        </p:nvSpPr>
        <p:spPr bwMode="auto">
          <a:xfrm>
            <a:off x="2568575" y="4886325"/>
            <a:ext cx="88900" cy="26988"/>
          </a:xfrm>
          <a:custGeom>
            <a:avLst/>
            <a:gdLst>
              <a:gd name="T0" fmla="*/ 0 w 56"/>
              <a:gd name="T1" fmla="*/ 0 h 17"/>
              <a:gd name="T2" fmla="*/ 0 w 56"/>
              <a:gd name="T3" fmla="*/ 16 h 17"/>
              <a:gd name="T4" fmla="*/ 55 w 56"/>
              <a:gd name="T5" fmla="*/ 16 h 17"/>
              <a:gd name="T6" fmla="*/ 55 w 56"/>
              <a:gd name="T7" fmla="*/ 0 h 17"/>
              <a:gd name="T8" fmla="*/ 0 w 56"/>
              <a:gd name="T9" fmla="*/ 0 h 17"/>
            </a:gdLst>
            <a:ahLst/>
            <a:cxnLst>
              <a:cxn ang="0">
                <a:pos x="T0" y="T1"/>
              </a:cxn>
              <a:cxn ang="0">
                <a:pos x="T2" y="T3"/>
              </a:cxn>
              <a:cxn ang="0">
                <a:pos x="T4" y="T5"/>
              </a:cxn>
              <a:cxn ang="0">
                <a:pos x="T6" y="T7"/>
              </a:cxn>
              <a:cxn ang="0">
                <a:pos x="T8" y="T9"/>
              </a:cxn>
            </a:cxnLst>
            <a:rect l="0" t="0" r="r" b="b"/>
            <a:pathLst>
              <a:path w="56" h="17">
                <a:moveTo>
                  <a:pt x="0" y="0"/>
                </a:moveTo>
                <a:lnTo>
                  <a:pt x="0" y="16"/>
                </a:lnTo>
                <a:lnTo>
                  <a:pt x="55" y="16"/>
                </a:lnTo>
                <a:lnTo>
                  <a:pt x="55" y="0"/>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68" name="Freeform 272"/>
          <p:cNvSpPr>
            <a:spLocks/>
          </p:cNvSpPr>
          <p:nvPr/>
        </p:nvSpPr>
        <p:spPr bwMode="auto">
          <a:xfrm>
            <a:off x="2568575" y="5281613"/>
            <a:ext cx="1588" cy="26987"/>
          </a:xfrm>
          <a:custGeom>
            <a:avLst/>
            <a:gdLst>
              <a:gd name="T0" fmla="*/ 0 w 1"/>
              <a:gd name="T1" fmla="*/ 0 h 17"/>
              <a:gd name="T2" fmla="*/ 0 w 1"/>
              <a:gd name="T3" fmla="*/ 0 h 17"/>
              <a:gd name="T4" fmla="*/ 0 w 1"/>
              <a:gd name="T5" fmla="*/ 16 h 17"/>
              <a:gd name="T6" fmla="*/ 0 w 1"/>
              <a:gd name="T7" fmla="*/ 16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lnTo>
                  <a:pt x="0" y="0"/>
                </a:lnTo>
                <a:lnTo>
                  <a:pt x="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69" name="Freeform 273"/>
          <p:cNvSpPr>
            <a:spLocks/>
          </p:cNvSpPr>
          <p:nvPr/>
        </p:nvSpPr>
        <p:spPr bwMode="auto">
          <a:xfrm>
            <a:off x="2655888" y="5281613"/>
            <a:ext cx="1587" cy="26987"/>
          </a:xfrm>
          <a:custGeom>
            <a:avLst/>
            <a:gdLst>
              <a:gd name="T0" fmla="*/ 0 w 1"/>
              <a:gd name="T1" fmla="*/ 0 h 17"/>
              <a:gd name="T2" fmla="*/ 0 w 1"/>
              <a:gd name="T3" fmla="*/ 0 h 17"/>
              <a:gd name="T4" fmla="*/ 0 w 1"/>
              <a:gd name="T5" fmla="*/ 16 h 17"/>
              <a:gd name="T6" fmla="*/ 0 w 1"/>
              <a:gd name="T7" fmla="*/ 16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lnTo>
                  <a:pt x="0" y="0"/>
                </a:lnTo>
                <a:lnTo>
                  <a:pt x="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0" name="Freeform 274"/>
          <p:cNvSpPr>
            <a:spLocks/>
          </p:cNvSpPr>
          <p:nvPr/>
        </p:nvSpPr>
        <p:spPr bwMode="auto">
          <a:xfrm>
            <a:off x="2568575" y="5281613"/>
            <a:ext cx="88900" cy="26987"/>
          </a:xfrm>
          <a:custGeom>
            <a:avLst/>
            <a:gdLst>
              <a:gd name="T0" fmla="*/ 0 w 56"/>
              <a:gd name="T1" fmla="*/ 0 h 17"/>
              <a:gd name="T2" fmla="*/ 0 w 56"/>
              <a:gd name="T3" fmla="*/ 16 h 17"/>
              <a:gd name="T4" fmla="*/ 55 w 56"/>
              <a:gd name="T5" fmla="*/ 16 h 17"/>
              <a:gd name="T6" fmla="*/ 55 w 56"/>
              <a:gd name="T7" fmla="*/ 0 h 17"/>
              <a:gd name="T8" fmla="*/ 0 w 56"/>
              <a:gd name="T9" fmla="*/ 0 h 17"/>
            </a:gdLst>
            <a:ahLst/>
            <a:cxnLst>
              <a:cxn ang="0">
                <a:pos x="T0" y="T1"/>
              </a:cxn>
              <a:cxn ang="0">
                <a:pos x="T2" y="T3"/>
              </a:cxn>
              <a:cxn ang="0">
                <a:pos x="T4" y="T5"/>
              </a:cxn>
              <a:cxn ang="0">
                <a:pos x="T6" y="T7"/>
              </a:cxn>
              <a:cxn ang="0">
                <a:pos x="T8" y="T9"/>
              </a:cxn>
            </a:cxnLst>
            <a:rect l="0" t="0" r="r" b="b"/>
            <a:pathLst>
              <a:path w="56" h="17">
                <a:moveTo>
                  <a:pt x="0" y="0"/>
                </a:moveTo>
                <a:lnTo>
                  <a:pt x="0" y="16"/>
                </a:lnTo>
                <a:lnTo>
                  <a:pt x="55" y="16"/>
                </a:lnTo>
                <a:lnTo>
                  <a:pt x="55" y="0"/>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1" name="Freeform 275"/>
          <p:cNvSpPr>
            <a:spLocks/>
          </p:cNvSpPr>
          <p:nvPr/>
        </p:nvSpPr>
        <p:spPr bwMode="auto">
          <a:xfrm>
            <a:off x="2811463" y="1922463"/>
            <a:ext cx="1587" cy="26987"/>
          </a:xfrm>
          <a:custGeom>
            <a:avLst/>
            <a:gdLst>
              <a:gd name="T0" fmla="*/ 0 w 1"/>
              <a:gd name="T1" fmla="*/ 0 h 17"/>
              <a:gd name="T2" fmla="*/ 0 w 1"/>
              <a:gd name="T3" fmla="*/ 0 h 17"/>
              <a:gd name="T4" fmla="*/ 0 w 1"/>
              <a:gd name="T5" fmla="*/ 16 h 17"/>
              <a:gd name="T6" fmla="*/ 0 w 1"/>
              <a:gd name="T7" fmla="*/ 16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lnTo>
                  <a:pt x="0" y="0"/>
                </a:lnTo>
                <a:lnTo>
                  <a:pt x="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2" name="Freeform 276"/>
          <p:cNvSpPr>
            <a:spLocks/>
          </p:cNvSpPr>
          <p:nvPr/>
        </p:nvSpPr>
        <p:spPr bwMode="auto">
          <a:xfrm>
            <a:off x="2811463" y="1922463"/>
            <a:ext cx="3949700" cy="26987"/>
          </a:xfrm>
          <a:custGeom>
            <a:avLst/>
            <a:gdLst>
              <a:gd name="T0" fmla="*/ 0 w 2488"/>
              <a:gd name="T1" fmla="*/ 0 h 17"/>
              <a:gd name="T2" fmla="*/ 2487 w 2488"/>
              <a:gd name="T3" fmla="*/ 0 h 17"/>
              <a:gd name="T4" fmla="*/ 2487 w 2488"/>
              <a:gd name="T5" fmla="*/ 16 h 17"/>
              <a:gd name="T6" fmla="*/ 0 w 2488"/>
              <a:gd name="T7" fmla="*/ 16 h 17"/>
              <a:gd name="T8" fmla="*/ 0 w 2488"/>
              <a:gd name="T9" fmla="*/ 0 h 17"/>
            </a:gdLst>
            <a:ahLst/>
            <a:cxnLst>
              <a:cxn ang="0">
                <a:pos x="T0" y="T1"/>
              </a:cxn>
              <a:cxn ang="0">
                <a:pos x="T2" y="T3"/>
              </a:cxn>
              <a:cxn ang="0">
                <a:pos x="T4" y="T5"/>
              </a:cxn>
              <a:cxn ang="0">
                <a:pos x="T6" y="T7"/>
              </a:cxn>
              <a:cxn ang="0">
                <a:pos x="T8" y="T9"/>
              </a:cxn>
            </a:cxnLst>
            <a:rect l="0" t="0" r="r" b="b"/>
            <a:pathLst>
              <a:path w="2488" h="17">
                <a:moveTo>
                  <a:pt x="0" y="0"/>
                </a:moveTo>
                <a:lnTo>
                  <a:pt x="2487" y="0"/>
                </a:lnTo>
                <a:lnTo>
                  <a:pt x="2487"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3" name="Freeform 277"/>
          <p:cNvSpPr>
            <a:spLocks/>
          </p:cNvSpPr>
          <p:nvPr/>
        </p:nvSpPr>
        <p:spPr bwMode="auto">
          <a:xfrm>
            <a:off x="6737350" y="5303838"/>
            <a:ext cx="26988" cy="1587"/>
          </a:xfrm>
          <a:custGeom>
            <a:avLst/>
            <a:gdLst>
              <a:gd name="T0" fmla="*/ 16 w 17"/>
              <a:gd name="T1" fmla="*/ 0 h 1"/>
              <a:gd name="T2" fmla="*/ 16 w 17"/>
              <a:gd name="T3" fmla="*/ 0 h 1"/>
              <a:gd name="T4" fmla="*/ 0 w 17"/>
              <a:gd name="T5" fmla="*/ 0 h 1"/>
              <a:gd name="T6" fmla="*/ 0 w 17"/>
              <a:gd name="T7" fmla="*/ 0 h 1"/>
              <a:gd name="T8" fmla="*/ 16 w 17"/>
              <a:gd name="T9" fmla="*/ 0 h 1"/>
            </a:gdLst>
            <a:ahLst/>
            <a:cxnLst>
              <a:cxn ang="0">
                <a:pos x="T0" y="T1"/>
              </a:cxn>
              <a:cxn ang="0">
                <a:pos x="T2" y="T3"/>
              </a:cxn>
              <a:cxn ang="0">
                <a:pos x="T4" y="T5"/>
              </a:cxn>
              <a:cxn ang="0">
                <a:pos x="T6" y="T7"/>
              </a:cxn>
              <a:cxn ang="0">
                <a:pos x="T8" y="T9"/>
              </a:cxn>
            </a:cxnLst>
            <a:rect l="0" t="0" r="r" b="b"/>
            <a:pathLst>
              <a:path w="17" h="1">
                <a:moveTo>
                  <a:pt x="16" y="0"/>
                </a:moveTo>
                <a:lnTo>
                  <a:pt x="16" y="0"/>
                </a:lnTo>
                <a:lnTo>
                  <a:pt x="0" y="0"/>
                </a:lnTo>
                <a:lnTo>
                  <a:pt x="0" y="0"/>
                </a:lnTo>
                <a:lnTo>
                  <a:pt x="16"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4" name="Freeform 278"/>
          <p:cNvSpPr>
            <a:spLocks/>
          </p:cNvSpPr>
          <p:nvPr/>
        </p:nvSpPr>
        <p:spPr bwMode="auto">
          <a:xfrm>
            <a:off x="6737350" y="1922463"/>
            <a:ext cx="26988" cy="3382962"/>
          </a:xfrm>
          <a:custGeom>
            <a:avLst/>
            <a:gdLst>
              <a:gd name="T0" fmla="*/ 16 w 17"/>
              <a:gd name="T1" fmla="*/ 0 h 2131"/>
              <a:gd name="T2" fmla="*/ 0 w 17"/>
              <a:gd name="T3" fmla="*/ 0 h 2131"/>
              <a:gd name="T4" fmla="*/ 0 w 17"/>
              <a:gd name="T5" fmla="*/ 2130 h 2131"/>
              <a:gd name="T6" fmla="*/ 16 w 17"/>
              <a:gd name="T7" fmla="*/ 2130 h 2131"/>
              <a:gd name="T8" fmla="*/ 16 w 17"/>
              <a:gd name="T9" fmla="*/ 0 h 2131"/>
            </a:gdLst>
            <a:ahLst/>
            <a:cxnLst>
              <a:cxn ang="0">
                <a:pos x="T0" y="T1"/>
              </a:cxn>
              <a:cxn ang="0">
                <a:pos x="T2" y="T3"/>
              </a:cxn>
              <a:cxn ang="0">
                <a:pos x="T4" y="T5"/>
              </a:cxn>
              <a:cxn ang="0">
                <a:pos x="T6" y="T7"/>
              </a:cxn>
              <a:cxn ang="0">
                <a:pos x="T8" y="T9"/>
              </a:cxn>
            </a:cxnLst>
            <a:rect l="0" t="0" r="r" b="b"/>
            <a:pathLst>
              <a:path w="17" h="2131">
                <a:moveTo>
                  <a:pt x="16" y="0"/>
                </a:moveTo>
                <a:lnTo>
                  <a:pt x="0" y="0"/>
                </a:lnTo>
                <a:lnTo>
                  <a:pt x="0" y="2130"/>
                </a:lnTo>
                <a:lnTo>
                  <a:pt x="16" y="2130"/>
                </a:lnTo>
                <a:lnTo>
                  <a:pt x="16"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5" name="Freeform 279"/>
          <p:cNvSpPr>
            <a:spLocks/>
          </p:cNvSpPr>
          <p:nvPr/>
        </p:nvSpPr>
        <p:spPr bwMode="auto">
          <a:xfrm>
            <a:off x="2789238" y="1922463"/>
            <a:ext cx="26987" cy="1587"/>
          </a:xfrm>
          <a:custGeom>
            <a:avLst/>
            <a:gdLst>
              <a:gd name="T0" fmla="*/ 16 w 17"/>
              <a:gd name="T1" fmla="*/ 0 h 1"/>
              <a:gd name="T2" fmla="*/ 16 w 17"/>
              <a:gd name="T3" fmla="*/ 0 h 1"/>
              <a:gd name="T4" fmla="*/ 0 w 17"/>
              <a:gd name="T5" fmla="*/ 0 h 1"/>
              <a:gd name="T6" fmla="*/ 0 w 17"/>
              <a:gd name="T7" fmla="*/ 0 h 1"/>
              <a:gd name="T8" fmla="*/ 16 w 17"/>
              <a:gd name="T9" fmla="*/ 0 h 1"/>
            </a:gdLst>
            <a:ahLst/>
            <a:cxnLst>
              <a:cxn ang="0">
                <a:pos x="T0" y="T1"/>
              </a:cxn>
              <a:cxn ang="0">
                <a:pos x="T2" y="T3"/>
              </a:cxn>
              <a:cxn ang="0">
                <a:pos x="T4" y="T5"/>
              </a:cxn>
              <a:cxn ang="0">
                <a:pos x="T6" y="T7"/>
              </a:cxn>
              <a:cxn ang="0">
                <a:pos x="T8" y="T9"/>
              </a:cxn>
            </a:cxnLst>
            <a:rect l="0" t="0" r="r" b="b"/>
            <a:pathLst>
              <a:path w="17" h="1">
                <a:moveTo>
                  <a:pt x="16" y="0"/>
                </a:moveTo>
                <a:lnTo>
                  <a:pt x="16" y="0"/>
                </a:lnTo>
                <a:lnTo>
                  <a:pt x="0" y="0"/>
                </a:lnTo>
                <a:lnTo>
                  <a:pt x="0" y="0"/>
                </a:lnTo>
                <a:lnTo>
                  <a:pt x="16"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6" name="Freeform 280"/>
          <p:cNvSpPr>
            <a:spLocks/>
          </p:cNvSpPr>
          <p:nvPr/>
        </p:nvSpPr>
        <p:spPr bwMode="auto">
          <a:xfrm>
            <a:off x="2789238" y="1989138"/>
            <a:ext cx="26987" cy="1587"/>
          </a:xfrm>
          <a:custGeom>
            <a:avLst/>
            <a:gdLst>
              <a:gd name="T0" fmla="*/ 16 w 17"/>
              <a:gd name="T1" fmla="*/ 0 h 1"/>
              <a:gd name="T2" fmla="*/ 16 w 17"/>
              <a:gd name="T3" fmla="*/ 0 h 1"/>
              <a:gd name="T4" fmla="*/ 0 w 17"/>
              <a:gd name="T5" fmla="*/ 0 h 1"/>
              <a:gd name="T6" fmla="*/ 0 w 17"/>
              <a:gd name="T7" fmla="*/ 0 h 1"/>
              <a:gd name="T8" fmla="*/ 16 w 17"/>
              <a:gd name="T9" fmla="*/ 0 h 1"/>
            </a:gdLst>
            <a:ahLst/>
            <a:cxnLst>
              <a:cxn ang="0">
                <a:pos x="T0" y="T1"/>
              </a:cxn>
              <a:cxn ang="0">
                <a:pos x="T2" y="T3"/>
              </a:cxn>
              <a:cxn ang="0">
                <a:pos x="T4" y="T5"/>
              </a:cxn>
              <a:cxn ang="0">
                <a:pos x="T6" y="T7"/>
              </a:cxn>
              <a:cxn ang="0">
                <a:pos x="T8" y="T9"/>
              </a:cxn>
            </a:cxnLst>
            <a:rect l="0" t="0" r="r" b="b"/>
            <a:pathLst>
              <a:path w="17" h="1">
                <a:moveTo>
                  <a:pt x="16" y="0"/>
                </a:moveTo>
                <a:lnTo>
                  <a:pt x="16" y="0"/>
                </a:lnTo>
                <a:lnTo>
                  <a:pt x="0" y="0"/>
                </a:lnTo>
                <a:lnTo>
                  <a:pt x="0" y="0"/>
                </a:lnTo>
                <a:lnTo>
                  <a:pt x="16"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7" name="Freeform 281"/>
          <p:cNvSpPr>
            <a:spLocks/>
          </p:cNvSpPr>
          <p:nvPr/>
        </p:nvSpPr>
        <p:spPr bwMode="auto">
          <a:xfrm>
            <a:off x="2789238" y="1922463"/>
            <a:ext cx="26987" cy="68262"/>
          </a:xfrm>
          <a:custGeom>
            <a:avLst/>
            <a:gdLst>
              <a:gd name="T0" fmla="*/ 16 w 17"/>
              <a:gd name="T1" fmla="*/ 0 h 43"/>
              <a:gd name="T2" fmla="*/ 0 w 17"/>
              <a:gd name="T3" fmla="*/ 0 h 43"/>
              <a:gd name="T4" fmla="*/ 0 w 17"/>
              <a:gd name="T5" fmla="*/ 42 h 43"/>
              <a:gd name="T6" fmla="*/ 16 w 17"/>
              <a:gd name="T7" fmla="*/ 42 h 43"/>
              <a:gd name="T8" fmla="*/ 16 w 17"/>
              <a:gd name="T9" fmla="*/ 0 h 43"/>
            </a:gdLst>
            <a:ahLst/>
            <a:cxnLst>
              <a:cxn ang="0">
                <a:pos x="T0" y="T1"/>
              </a:cxn>
              <a:cxn ang="0">
                <a:pos x="T2" y="T3"/>
              </a:cxn>
              <a:cxn ang="0">
                <a:pos x="T4" y="T5"/>
              </a:cxn>
              <a:cxn ang="0">
                <a:pos x="T6" y="T7"/>
              </a:cxn>
              <a:cxn ang="0">
                <a:pos x="T8" y="T9"/>
              </a:cxn>
            </a:cxnLst>
            <a:rect l="0" t="0" r="r" b="b"/>
            <a:pathLst>
              <a:path w="17" h="43">
                <a:moveTo>
                  <a:pt x="16" y="0"/>
                </a:moveTo>
                <a:lnTo>
                  <a:pt x="0" y="0"/>
                </a:lnTo>
                <a:lnTo>
                  <a:pt x="0" y="42"/>
                </a:lnTo>
                <a:lnTo>
                  <a:pt x="16" y="42"/>
                </a:lnTo>
                <a:lnTo>
                  <a:pt x="16"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8" name="Freeform 282"/>
          <p:cNvSpPr>
            <a:spLocks/>
          </p:cNvSpPr>
          <p:nvPr/>
        </p:nvSpPr>
        <p:spPr bwMode="auto">
          <a:xfrm>
            <a:off x="6648450" y="5303838"/>
            <a:ext cx="1588" cy="26987"/>
          </a:xfrm>
          <a:custGeom>
            <a:avLst/>
            <a:gdLst>
              <a:gd name="T0" fmla="*/ 0 w 1"/>
              <a:gd name="T1" fmla="*/ 0 h 17"/>
              <a:gd name="T2" fmla="*/ 0 w 1"/>
              <a:gd name="T3" fmla="*/ 0 h 17"/>
              <a:gd name="T4" fmla="*/ 0 w 1"/>
              <a:gd name="T5" fmla="*/ 16 h 17"/>
              <a:gd name="T6" fmla="*/ 0 w 1"/>
              <a:gd name="T7" fmla="*/ 16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lnTo>
                  <a:pt x="0" y="0"/>
                </a:lnTo>
                <a:lnTo>
                  <a:pt x="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79" name="Freeform 283"/>
          <p:cNvSpPr>
            <a:spLocks/>
          </p:cNvSpPr>
          <p:nvPr/>
        </p:nvSpPr>
        <p:spPr bwMode="auto">
          <a:xfrm>
            <a:off x="6737350" y="5303838"/>
            <a:ext cx="1588" cy="26987"/>
          </a:xfrm>
          <a:custGeom>
            <a:avLst/>
            <a:gdLst>
              <a:gd name="T0" fmla="*/ 0 w 1"/>
              <a:gd name="T1" fmla="*/ 0 h 17"/>
              <a:gd name="T2" fmla="*/ 0 w 1"/>
              <a:gd name="T3" fmla="*/ 0 h 17"/>
              <a:gd name="T4" fmla="*/ 0 w 1"/>
              <a:gd name="T5" fmla="*/ 16 h 17"/>
              <a:gd name="T6" fmla="*/ 0 w 1"/>
              <a:gd name="T7" fmla="*/ 16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lnTo>
                  <a:pt x="0" y="0"/>
                </a:lnTo>
                <a:lnTo>
                  <a:pt x="0" y="16"/>
                </a:lnTo>
                <a:lnTo>
                  <a:pt x="0" y="16"/>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80" name="Freeform 284"/>
          <p:cNvSpPr>
            <a:spLocks/>
          </p:cNvSpPr>
          <p:nvPr/>
        </p:nvSpPr>
        <p:spPr bwMode="auto">
          <a:xfrm>
            <a:off x="6648450" y="5303838"/>
            <a:ext cx="90488" cy="26987"/>
          </a:xfrm>
          <a:custGeom>
            <a:avLst/>
            <a:gdLst>
              <a:gd name="T0" fmla="*/ 0 w 57"/>
              <a:gd name="T1" fmla="*/ 0 h 17"/>
              <a:gd name="T2" fmla="*/ 0 w 57"/>
              <a:gd name="T3" fmla="*/ 16 h 17"/>
              <a:gd name="T4" fmla="*/ 56 w 57"/>
              <a:gd name="T5" fmla="*/ 16 h 17"/>
              <a:gd name="T6" fmla="*/ 56 w 57"/>
              <a:gd name="T7" fmla="*/ 0 h 17"/>
              <a:gd name="T8" fmla="*/ 0 w 57"/>
              <a:gd name="T9" fmla="*/ 0 h 17"/>
            </a:gdLst>
            <a:ahLst/>
            <a:cxnLst>
              <a:cxn ang="0">
                <a:pos x="T0" y="T1"/>
              </a:cxn>
              <a:cxn ang="0">
                <a:pos x="T2" y="T3"/>
              </a:cxn>
              <a:cxn ang="0">
                <a:pos x="T4" y="T5"/>
              </a:cxn>
              <a:cxn ang="0">
                <a:pos x="T6" y="T7"/>
              </a:cxn>
              <a:cxn ang="0">
                <a:pos x="T8" y="T9"/>
              </a:cxn>
            </a:cxnLst>
            <a:rect l="0" t="0" r="r" b="b"/>
            <a:pathLst>
              <a:path w="57" h="17">
                <a:moveTo>
                  <a:pt x="0" y="0"/>
                </a:moveTo>
                <a:lnTo>
                  <a:pt x="0" y="16"/>
                </a:lnTo>
                <a:lnTo>
                  <a:pt x="56" y="16"/>
                </a:lnTo>
                <a:lnTo>
                  <a:pt x="56" y="0"/>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81" name="Rectangle 285"/>
          <p:cNvSpPr>
            <a:spLocks noChangeArrowheads="1"/>
          </p:cNvSpPr>
          <p:nvPr/>
        </p:nvSpPr>
        <p:spPr bwMode="auto">
          <a:xfrm>
            <a:off x="7223125" y="3108325"/>
            <a:ext cx="76041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2400">
                <a:latin typeface="Arial" pitchFamily="34" charset="0"/>
              </a:rPr>
              <a:t>Grid</a:t>
            </a:r>
          </a:p>
          <a:p>
            <a:pPr>
              <a:spcBef>
                <a:spcPct val="0"/>
              </a:spcBef>
              <a:buClrTx/>
              <a:buFontTx/>
              <a:buNone/>
            </a:pPr>
            <a:r>
              <a:rPr kumimoji="0" lang="en-US" sz="2400">
                <a:latin typeface="Arial" pitchFamily="34" charset="0"/>
              </a:rPr>
              <a:t>cell</a:t>
            </a:r>
          </a:p>
        </p:txBody>
      </p:sp>
      <p:sp>
        <p:nvSpPr>
          <p:cNvPr id="81182" name="Line 286"/>
          <p:cNvSpPr>
            <a:spLocks noChangeShapeType="1"/>
          </p:cNvSpPr>
          <p:nvPr/>
        </p:nvSpPr>
        <p:spPr bwMode="auto">
          <a:xfrm flipH="1" flipV="1">
            <a:off x="5867400" y="3505200"/>
            <a:ext cx="1371600" cy="76200"/>
          </a:xfrm>
          <a:prstGeom prst="line">
            <a:avLst/>
          </a:prstGeom>
          <a:noFill/>
          <a:ln w="508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83" name="Rectangle 287"/>
          <p:cNvSpPr>
            <a:spLocks noChangeArrowheads="1"/>
          </p:cNvSpPr>
          <p:nvPr/>
        </p:nvSpPr>
        <p:spPr bwMode="auto">
          <a:xfrm>
            <a:off x="6842125" y="2041525"/>
            <a:ext cx="167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2400">
                <a:latin typeface="Arial" pitchFamily="34" charset="0"/>
              </a:rPr>
              <a:t>Grid extent</a:t>
            </a:r>
          </a:p>
        </p:txBody>
      </p:sp>
      <p:sp>
        <p:nvSpPr>
          <p:cNvPr id="81184" name="Freeform 288"/>
          <p:cNvSpPr>
            <a:spLocks/>
          </p:cNvSpPr>
          <p:nvPr/>
        </p:nvSpPr>
        <p:spPr bwMode="auto">
          <a:xfrm>
            <a:off x="2543175" y="4887913"/>
            <a:ext cx="26988"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85" name="Freeform 289"/>
          <p:cNvSpPr>
            <a:spLocks/>
          </p:cNvSpPr>
          <p:nvPr/>
        </p:nvSpPr>
        <p:spPr bwMode="auto">
          <a:xfrm>
            <a:off x="6602413" y="2047875"/>
            <a:ext cx="26987" cy="419100"/>
          </a:xfrm>
          <a:custGeom>
            <a:avLst/>
            <a:gdLst>
              <a:gd name="T0" fmla="*/ 0 w 17"/>
              <a:gd name="T1" fmla="*/ 0 h 264"/>
              <a:gd name="T2" fmla="*/ 16 w 17"/>
              <a:gd name="T3" fmla="*/ 0 h 264"/>
              <a:gd name="T4" fmla="*/ 16 w 17"/>
              <a:gd name="T5" fmla="*/ 263 h 264"/>
              <a:gd name="T6" fmla="*/ 0 w 17"/>
              <a:gd name="T7" fmla="*/ 263 h 264"/>
              <a:gd name="T8" fmla="*/ 0 w 17"/>
              <a:gd name="T9" fmla="*/ 0 h 264"/>
            </a:gdLst>
            <a:ahLst/>
            <a:cxnLst>
              <a:cxn ang="0">
                <a:pos x="T0" y="T1"/>
              </a:cxn>
              <a:cxn ang="0">
                <a:pos x="T2" y="T3"/>
              </a:cxn>
              <a:cxn ang="0">
                <a:pos x="T4" y="T5"/>
              </a:cxn>
              <a:cxn ang="0">
                <a:pos x="T6" y="T7"/>
              </a:cxn>
              <a:cxn ang="0">
                <a:pos x="T8" y="T9"/>
              </a:cxn>
            </a:cxnLst>
            <a:rect l="0" t="0" r="r" b="b"/>
            <a:pathLst>
              <a:path w="17" h="264">
                <a:moveTo>
                  <a:pt x="0" y="0"/>
                </a:moveTo>
                <a:lnTo>
                  <a:pt x="16" y="0"/>
                </a:lnTo>
                <a:lnTo>
                  <a:pt x="16" y="263"/>
                </a:lnTo>
                <a:lnTo>
                  <a:pt x="0" y="263"/>
                </a:lnTo>
                <a:lnTo>
                  <a:pt x="0" y="0"/>
                </a:lnTo>
              </a:path>
            </a:pathLst>
          </a:custGeom>
          <a:solidFill>
            <a:srgbClr val="000000"/>
          </a:solidFill>
          <a:ln w="12700" cap="rnd" cmpd="sng">
            <a:solidFill>
              <a:srgbClr val="D6009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186" name="Rectangle 290"/>
          <p:cNvSpPr>
            <a:spLocks noChangeArrowheads="1"/>
          </p:cNvSpPr>
          <p:nvPr/>
        </p:nvSpPr>
        <p:spPr bwMode="auto">
          <a:xfrm>
            <a:off x="857250" y="4852988"/>
            <a:ext cx="162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ClrTx/>
              <a:buFontTx/>
              <a:buNone/>
            </a:pPr>
            <a:r>
              <a:rPr kumimoji="0" lang="en-US" sz="2400">
                <a:latin typeface="Arial" pitchFamily="34" charset="0"/>
              </a:rPr>
              <a:t>Resolution</a:t>
            </a:r>
          </a:p>
        </p:txBody>
      </p:sp>
    </p:spTree>
    <p:extLst>
      <p:ext uri="{BB962C8B-B14F-4D97-AF65-F5344CB8AC3E}">
        <p14:creationId xmlns:p14="http://schemas.microsoft.com/office/powerpoint/2010/main" val="1086220552"/>
      </p:ext>
    </p:extLst>
  </p:cSld>
  <p:clrMapOvr>
    <a:masterClrMapping/>
  </p:clrMapOvr>
  <p:transition>
    <p:cover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Raster Data Model</a:t>
            </a:r>
            <a:endParaRPr lang="en-US" dirty="0"/>
          </a:p>
        </p:txBody>
      </p:sp>
      <p:sp>
        <p:nvSpPr>
          <p:cNvPr id="6" name="Content Placeholder 5"/>
          <p:cNvSpPr>
            <a:spLocks noGrp="1"/>
          </p:cNvSpPr>
          <p:nvPr>
            <p:ph idx="1"/>
          </p:nvPr>
        </p:nvSpPr>
        <p:spPr/>
        <p:txBody>
          <a:bodyPr>
            <a:normAutofit fontScale="92500" lnSpcReduction="20000"/>
          </a:bodyPr>
          <a:lstStyle/>
          <a:p>
            <a:r>
              <a:rPr lang="en-US" dirty="0"/>
              <a:t>As well, since most data is captured in a vector format, e.g. digitizing, data must be converted to the raster data structure. This is called </a:t>
            </a:r>
            <a:r>
              <a:rPr lang="en-US" i="1" dirty="0"/>
              <a:t>vector-raster conversion. </a:t>
            </a:r>
            <a:r>
              <a:rPr lang="en-US" dirty="0"/>
              <a:t>Most GIS software allows the user to define the raster grid (cell) size for vector-raster conversion. It is imperative that the original scale, e.g. accuracy, of the data be known prior to conversion. The accuracy of the data, often referred to as the resolution, should determine the cell size of the output raster map during conversion. </a:t>
            </a:r>
          </a:p>
          <a:p>
            <a:endParaRPr lang="en-US" dirty="0"/>
          </a:p>
        </p:txBody>
      </p:sp>
    </p:spTree>
    <p:extLst>
      <p:ext uri="{BB962C8B-B14F-4D97-AF65-F5344CB8AC3E}">
        <p14:creationId xmlns:p14="http://schemas.microsoft.com/office/powerpoint/2010/main" val="42645076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575</Words>
  <Application>Microsoft Office PowerPoint</Application>
  <PresentationFormat>On-screen Show (4:3)</PresentationFormat>
  <Paragraphs>60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Introduction to Geographical Information Systems (GIS)</vt:lpstr>
      <vt:lpstr>Raster data modeling</vt:lpstr>
      <vt:lpstr>Raster Data Model (Definitions)</vt:lpstr>
      <vt:lpstr>Raster Data Model (Definitions)</vt:lpstr>
      <vt:lpstr>PowerPoint Presentation</vt:lpstr>
      <vt:lpstr>Raster (Concepts)</vt:lpstr>
      <vt:lpstr>Raster (Concepts)</vt:lpstr>
      <vt:lpstr>Generic structure for a grid </vt:lpstr>
      <vt:lpstr>Raster Data Model</vt:lpstr>
      <vt:lpstr>Source of Raster Data</vt:lpstr>
      <vt:lpstr>Raster Data</vt:lpstr>
      <vt:lpstr>The Mixed Features Problem</vt:lpstr>
      <vt:lpstr>Raster Data</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Geographical Information Systems (GIS)</dc:title>
  <dc:creator>salahuddin jokhio</dc:creator>
  <cp:lastModifiedBy>salahuddin jokhio</cp:lastModifiedBy>
  <cp:revision>4</cp:revision>
  <dcterms:created xsi:type="dcterms:W3CDTF">2012-08-27T01:18:10Z</dcterms:created>
  <dcterms:modified xsi:type="dcterms:W3CDTF">2012-08-27T01:35:02Z</dcterms:modified>
</cp:coreProperties>
</file>